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9" r:id="rId1"/>
  </p:sldMasterIdLst>
  <p:notesMasterIdLst>
    <p:notesMasterId r:id="rId38"/>
  </p:notesMasterIdLst>
  <p:handoutMasterIdLst>
    <p:handoutMasterId r:id="rId39"/>
  </p:handoutMasterIdLst>
  <p:sldIdLst>
    <p:sldId id="397" r:id="rId2"/>
    <p:sldId id="427" r:id="rId3"/>
    <p:sldId id="428" r:id="rId4"/>
    <p:sldId id="429" r:id="rId5"/>
    <p:sldId id="430" r:id="rId6"/>
    <p:sldId id="398" r:id="rId7"/>
    <p:sldId id="335" r:id="rId8"/>
    <p:sldId id="338" r:id="rId9"/>
    <p:sldId id="431" r:id="rId10"/>
    <p:sldId id="360" r:id="rId11"/>
    <p:sldId id="362" r:id="rId12"/>
    <p:sldId id="363" r:id="rId13"/>
    <p:sldId id="432" r:id="rId14"/>
    <p:sldId id="433" r:id="rId15"/>
    <p:sldId id="391" r:id="rId16"/>
    <p:sldId id="426" r:id="rId17"/>
    <p:sldId id="434" r:id="rId18"/>
    <p:sldId id="435" r:id="rId19"/>
    <p:sldId id="436" r:id="rId20"/>
    <p:sldId id="437" r:id="rId21"/>
    <p:sldId id="401" r:id="rId22"/>
    <p:sldId id="403" r:id="rId23"/>
    <p:sldId id="409" r:id="rId24"/>
    <p:sldId id="410" r:id="rId25"/>
    <p:sldId id="411" r:id="rId26"/>
    <p:sldId id="412" r:id="rId27"/>
    <p:sldId id="413" r:id="rId28"/>
    <p:sldId id="414" r:id="rId29"/>
    <p:sldId id="415" r:id="rId30"/>
    <p:sldId id="416" r:id="rId31"/>
    <p:sldId id="417" r:id="rId32"/>
    <p:sldId id="418" r:id="rId33"/>
    <p:sldId id="419" r:id="rId34"/>
    <p:sldId id="420" r:id="rId35"/>
    <p:sldId id="421" r:id="rId36"/>
    <p:sldId id="425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89C"/>
    <a:srgbClr val="437A9F"/>
    <a:srgbClr val="E9BE50"/>
    <a:srgbClr val="4986AE"/>
    <a:srgbClr val="4F91BC"/>
    <a:srgbClr val="5483CF"/>
    <a:srgbClr val="31980C"/>
    <a:srgbClr val="0041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08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834056A-536C-4500-AC54-EA1D0A031C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40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41F9B86-9353-4456-853E-CCD69829D1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271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2BD1E9-3E5C-495A-A457-483ABA15662B}" type="datetime4">
              <a:rPr lang="en-US" smtClean="0"/>
              <a:pPr>
                <a:defRPr/>
              </a:pPr>
              <a:t>September 22,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0CFB83-BD66-4309-800F-9B43BA9BEA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1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5B1CBF-66CD-4211-812A-50F7E7256786}" type="datetime4">
              <a:rPr lang="en-US" smtClean="0"/>
              <a:pPr>
                <a:defRPr/>
              </a:pPr>
              <a:t>September 22,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AB397-4F22-450E-8EE4-BD1C1D8CB18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471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186FAF-4211-4934-AAE4-BAACCCE93860}" type="datetime4">
              <a:rPr lang="en-US" smtClean="0"/>
              <a:pPr>
                <a:defRPr/>
              </a:pPr>
              <a:t>September 22,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E6DC6-3F8C-4D16-99C2-5161E7BB08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3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9308A5-861A-4CEE-B927-E88BECE88E36}" type="datetime4">
              <a:rPr lang="en-US" smtClean="0"/>
              <a:pPr>
                <a:defRPr/>
              </a:pPr>
              <a:t>September 22,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AF15FF-88F9-40C0-AC6D-D9FD6C9D352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4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8747A20-6EA1-4B2F-8B23-4735539D6556}" type="datetime4">
              <a:rPr lang="en-US" smtClean="0"/>
              <a:pPr>
                <a:defRPr/>
              </a:pPr>
              <a:t>September 22,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9E8E5E-4C95-4C1E-A398-225304DE65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20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54C210-F2FD-4786-AAE3-D183572CD18C}" type="datetime4">
              <a:rPr lang="en-US" smtClean="0"/>
              <a:pPr>
                <a:defRPr/>
              </a:pPr>
              <a:t>September 22, 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519D6B-152D-4692-84A4-C6709625B99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474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32D121-C81B-4E06-8397-B6FEF10506C6}" type="datetime4">
              <a:rPr lang="en-US" smtClean="0"/>
              <a:pPr>
                <a:defRPr/>
              </a:pPr>
              <a:t>September 22, 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C52F27-1B6F-40FB-9491-354F6A9EFFA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135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35AF53-D604-41B8-A6CA-442C5EFDCDA0}" type="datetime4">
              <a:rPr lang="en-US" smtClean="0"/>
              <a:pPr>
                <a:defRPr/>
              </a:pPr>
              <a:t>September 22, 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63928F-1089-4553-9382-B9287C9366B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910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882CBA-56E8-48CB-A970-6BE7BD18C167}" type="datetime4">
              <a:rPr lang="en-US" smtClean="0"/>
              <a:pPr>
                <a:defRPr/>
              </a:pPr>
              <a:t>September 22, 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3EAAF4-BF9F-46AB-B549-C6332AFE3A0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043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31727B6-1122-4D0C-90B8-89462E5EAF66}" type="datetime4">
              <a:rPr lang="en-US" smtClean="0"/>
              <a:pPr>
                <a:defRPr/>
              </a:pPr>
              <a:t>September 22,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B15D46-1093-4819-A927-9AECEC82573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467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E2AAA0-D045-4D2A-B4EF-A20ECB1C5144}" type="datetime4">
              <a:rPr lang="en-US" smtClean="0"/>
              <a:pPr>
                <a:defRPr/>
              </a:pPr>
              <a:t>September 22, 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7280EB-6486-4E50-B87B-938391BCCA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319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C6C3177-023D-4988-83C0-D3BF6F99FF3B}" type="datetime4">
              <a:rPr lang="en-US" smtClean="0"/>
              <a:pPr>
                <a:defRPr/>
              </a:pPr>
              <a:t>September 22,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208B8B-7933-4F36-A0DB-1B434F9A244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ghyuk.Lee@xjtl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58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5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0.png"/><Relationship Id="rId4" Type="http://schemas.openxmlformats.org/officeDocument/2006/relationships/image" Target="../media/image6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0.pn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70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1752600" y="1447800"/>
            <a:ext cx="5562600" cy="762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2800" b="1" dirty="0" smtClean="0">
                <a:solidFill>
                  <a:schemeClr val="accent3"/>
                </a:solidFill>
                <a:latin typeface="+mn-lt"/>
                <a:ea typeface="ＭＳ Ｐゴシック" pitchFamily="-108" charset="-128"/>
              </a:rPr>
              <a:t>Dynamic Models- Lecture 2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696686" y="2819400"/>
            <a:ext cx="7772400" cy="25146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itchFamily="2" charset="2"/>
              <a:buNone/>
            </a:pPr>
            <a:endParaRPr lang="en-US" dirty="0" smtClean="0"/>
          </a:p>
          <a:p>
            <a:pPr algn="ctr">
              <a:buFont typeface="Wingdings" pitchFamily="2" charset="2"/>
              <a:buNone/>
            </a:pPr>
            <a:r>
              <a:rPr lang="en-US" dirty="0" smtClean="0"/>
              <a:t>Instructor: </a:t>
            </a:r>
            <a:r>
              <a:rPr lang="en-US" dirty="0" err="1" smtClean="0"/>
              <a:t>Sanghyuk</a:t>
            </a:r>
            <a:r>
              <a:rPr lang="en-US" dirty="0" smtClean="0"/>
              <a:t> Lee</a:t>
            </a:r>
          </a:p>
          <a:p>
            <a:pPr algn="ctr">
              <a:buFont typeface="Wingdings" pitchFamily="2" charset="2"/>
              <a:buNone/>
            </a:pPr>
            <a:r>
              <a:rPr lang="en-US" dirty="0" smtClean="0">
                <a:hlinkClick r:id="rId3"/>
              </a:rPr>
              <a:t>Sanghyuk.Lee@xjtlu.edu.cn</a:t>
            </a:r>
            <a:endParaRPr lang="en-US" dirty="0" smtClean="0"/>
          </a:p>
          <a:p>
            <a:pPr algn="ctr">
              <a:buFont typeface="Wingdings" pitchFamily="2" charset="2"/>
              <a:buNone/>
            </a:pPr>
            <a:r>
              <a:rPr lang="en-US" dirty="0" smtClean="0"/>
              <a:t>Tel: 8816-1415</a:t>
            </a:r>
          </a:p>
          <a:p>
            <a:pPr algn="ctr">
              <a:buFont typeface="Wingdings" pitchFamily="2" charset="2"/>
              <a:buNone/>
            </a:pPr>
            <a:r>
              <a:rPr lang="en-US" i="1" dirty="0" smtClean="0"/>
              <a:t>Department of Electrical and Electronic Engineering</a:t>
            </a:r>
          </a:p>
          <a:p>
            <a:pPr algn="ctr">
              <a:buFont typeface="Wingdings" pitchFamily="2" charset="2"/>
              <a:buNone/>
            </a:pPr>
            <a:r>
              <a:rPr lang="en-US" i="1" dirty="0" smtClean="0"/>
              <a:t>XJTLU</a:t>
            </a:r>
          </a:p>
        </p:txBody>
      </p:sp>
    </p:spTree>
    <p:extLst>
      <p:ext uri="{BB962C8B-B14F-4D97-AF65-F5344CB8AC3E}">
        <p14:creationId xmlns:p14="http://schemas.microsoft.com/office/powerpoint/2010/main" val="130488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81000"/>
            <a:ext cx="3048000" cy="381000"/>
          </a:xfr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ea typeface="ＭＳ Ｐゴシック" pitchFamily="-108" charset="-128"/>
              </a:rPr>
              <a:t>Loudspeaker and Circuit</a:t>
            </a:r>
          </a:p>
        </p:txBody>
      </p:sp>
      <p:pic>
        <p:nvPicPr>
          <p:cNvPr id="18435" name="Picture 4" descr="AACLHQC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14400"/>
            <a:ext cx="4419600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 descr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4419600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181600" y="3555999"/>
            <a:ext cx="2743200" cy="707886"/>
          </a:xfrm>
          <a:prstGeom prst="rect">
            <a:avLst/>
          </a:prstGeom>
          <a:blipFill rotWithShape="1">
            <a:blip r:embed="rId5"/>
            <a:stretch>
              <a:fillRect t="-3448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6" name="TextBox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09600" y="3555999"/>
            <a:ext cx="2667000" cy="707886"/>
          </a:xfrm>
          <a:prstGeom prst="rect">
            <a:avLst/>
          </a:prstGeom>
          <a:blipFill rotWithShape="1">
            <a:blip r:embed="rId6"/>
            <a:stretch>
              <a:fillRect t="-3448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33800" y="4263885"/>
            <a:ext cx="2133600" cy="1384995"/>
          </a:xfrm>
          <a:prstGeom prst="rect">
            <a:avLst/>
          </a:prstGeom>
          <a:blipFill rotWithShape="1">
            <a:blip r:embed="rId7"/>
            <a:stretch>
              <a:fillRect t="-439" r="-571" b="-3070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42000" y="4263885"/>
            <a:ext cx="3302000" cy="1505990"/>
          </a:xfrm>
          <a:prstGeom prst="rect">
            <a:avLst/>
          </a:prstGeom>
          <a:blipFill rotWithShape="1">
            <a:blip r:embed="rId8"/>
            <a:stretch>
              <a:fillRect l="-923" t="-8871" b="-5242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9" name="TextBox 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4263885"/>
            <a:ext cx="3733800" cy="2465868"/>
          </a:xfrm>
          <a:prstGeom prst="rect">
            <a:avLst/>
          </a:prstGeom>
          <a:blipFill rotWithShape="1">
            <a:blip r:embed="rId9"/>
            <a:stretch>
              <a:fillRect l="-816" t="-988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52400" y="152400"/>
            <a:ext cx="85344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85800"/>
            <a:ext cx="2587625" cy="457200"/>
          </a:xfr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ea typeface="ＭＳ Ｐゴシック" pitchFamily="-108" charset="-128"/>
              </a:rPr>
              <a:t>Sketch of a DC motor</a:t>
            </a:r>
          </a:p>
        </p:txBody>
      </p:sp>
      <p:pic>
        <p:nvPicPr>
          <p:cNvPr id="19459" name="Picture 4" descr="AACLHQE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1143000"/>
            <a:ext cx="72675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" y="152400"/>
            <a:ext cx="85344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533400"/>
            <a:ext cx="8763000" cy="228600"/>
          </a:xfr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1800" dirty="0" smtClean="0">
                <a:ea typeface="ＭＳ Ｐゴシック" pitchFamily="-108" charset="-128"/>
              </a:rPr>
              <a:t>(a)electric circuit of the armature                (b) free-body diagram of the rotor</a:t>
            </a:r>
          </a:p>
        </p:txBody>
      </p:sp>
      <p:pic>
        <p:nvPicPr>
          <p:cNvPr id="20483" name="Picture 4" descr="AACLHQF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62000"/>
            <a:ext cx="7772400" cy="407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5800" y="4953000"/>
            <a:ext cx="3659848" cy="1306576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19600" y="4953000"/>
            <a:ext cx="4724400" cy="1664302"/>
          </a:xfrm>
          <a:prstGeom prst="rect">
            <a:avLst/>
          </a:prstGeom>
          <a:blipFill rotWithShape="1">
            <a:blip r:embed="rId5"/>
            <a:stretch>
              <a:fillRect l="-901" r="-257"/>
            </a:stretch>
          </a:blipFill>
          <a:ln>
            <a:solidFill>
              <a:srgbClr val="FF0000"/>
            </a:solidFill>
          </a:ln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52400" y="152400"/>
            <a:ext cx="85344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4495800" y="762000"/>
            <a:ext cx="4648200" cy="1981200"/>
          </a:xfr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>
            <a:noAutofit/>
          </a:bodyPr>
          <a:lstStyle/>
          <a:p>
            <a:pPr algn="l" eaLnBrk="1" fontAlgn="auto" hangingPunct="1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1400" dirty="0" smtClean="0">
                <a:solidFill>
                  <a:srgbClr val="0070C0"/>
                </a:solidFill>
                <a:ea typeface="ＭＳ Ｐゴシック" pitchFamily="-108" charset="-128"/>
              </a:rPr>
              <a:t>(a) Flexible robot arm used for research at Stanford University; </a:t>
            </a:r>
            <a:br>
              <a:rPr lang="en-US" sz="1400" dirty="0" smtClean="0">
                <a:solidFill>
                  <a:srgbClr val="0070C0"/>
                </a:solidFill>
                <a:ea typeface="ＭＳ Ｐゴシック" pitchFamily="-108" charset="-128"/>
              </a:rPr>
            </a:br>
            <a:r>
              <a:rPr lang="en-US" sz="1400" dirty="0" smtClean="0">
                <a:solidFill>
                  <a:srgbClr val="0070C0"/>
                </a:solidFill>
                <a:ea typeface="ＭＳ Ｐゴシック" pitchFamily="-108" charset="-128"/>
              </a:rPr>
              <a:t>(b) model for a continuous flexible beam; </a:t>
            </a:r>
            <a:br>
              <a:rPr lang="en-US" sz="1400" dirty="0" smtClean="0">
                <a:solidFill>
                  <a:srgbClr val="0070C0"/>
                </a:solidFill>
                <a:ea typeface="ＭＳ Ｐゴシック" pitchFamily="-108" charset="-128"/>
              </a:rPr>
            </a:br>
            <a:r>
              <a:rPr lang="en-US" sz="1400" dirty="0" smtClean="0">
                <a:solidFill>
                  <a:srgbClr val="0070C0"/>
                </a:solidFill>
                <a:ea typeface="ＭＳ Ｐゴシック" pitchFamily="-108" charset="-128"/>
              </a:rPr>
              <a:t>(c) simplified model for the first bending mode; </a:t>
            </a:r>
            <a:br>
              <a:rPr lang="en-US" sz="1400" dirty="0" smtClean="0">
                <a:solidFill>
                  <a:srgbClr val="0070C0"/>
                </a:solidFill>
                <a:ea typeface="ＭＳ Ｐゴシック" pitchFamily="-108" charset="-128"/>
              </a:rPr>
            </a:br>
            <a:r>
              <a:rPr lang="en-US" sz="1400" dirty="0" smtClean="0">
                <a:solidFill>
                  <a:srgbClr val="0070C0"/>
                </a:solidFill>
                <a:ea typeface="ＭＳ Ｐゴシック" pitchFamily="-108" charset="-128"/>
              </a:rPr>
              <a:t>(d) model for the first and second bending modes    </a:t>
            </a:r>
            <a:br>
              <a:rPr lang="en-US" sz="1400" dirty="0" smtClean="0">
                <a:solidFill>
                  <a:srgbClr val="0070C0"/>
                </a:solidFill>
                <a:ea typeface="ＭＳ Ｐゴシック" pitchFamily="-108" charset="-128"/>
              </a:rPr>
            </a:br>
            <a:r>
              <a:rPr lang="en-US" sz="1400" dirty="0">
                <a:solidFill>
                  <a:srgbClr val="0070C0"/>
                </a:solidFill>
                <a:ea typeface="ＭＳ Ｐゴシック" pitchFamily="-108" charset="-128"/>
              </a:rPr>
              <a:t/>
            </a:r>
            <a:br>
              <a:rPr lang="en-US" sz="1400" dirty="0">
                <a:solidFill>
                  <a:srgbClr val="0070C0"/>
                </a:solidFill>
                <a:ea typeface="ＭＳ Ｐゴシック" pitchFamily="-108" charset="-128"/>
              </a:rPr>
            </a:br>
            <a:r>
              <a:rPr lang="en-US" sz="1400" dirty="0" smtClean="0">
                <a:solidFill>
                  <a:srgbClr val="0070C0"/>
                </a:solidFill>
                <a:ea typeface="ＭＳ Ｐゴシック" pitchFamily="-108" charset="-128"/>
              </a:rPr>
              <a:t> </a:t>
            </a:r>
            <a:r>
              <a:rPr lang="en-US" sz="1400" i="1" dirty="0" smtClean="0">
                <a:solidFill>
                  <a:srgbClr val="0070C0"/>
                </a:solidFill>
                <a:ea typeface="ＭＳ Ｐゴシック" pitchFamily="-108" charset="-128"/>
              </a:rPr>
              <a:t>Source: Photo courtesy of E. Schmitz</a:t>
            </a:r>
          </a:p>
        </p:txBody>
      </p:sp>
      <p:pic>
        <p:nvPicPr>
          <p:cNvPr id="13315" name="Picture 3" descr="AACLHPT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3733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1000" y="3657600"/>
            <a:ext cx="4648200" cy="2308225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latin typeface="+mn-lt"/>
              </a:rPr>
              <a:t>Distributed Parameter Systems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1800" dirty="0">
                <a:latin typeface="+mn-lt"/>
              </a:rPr>
              <a:t>Partial difference equation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1800" dirty="0">
                <a:latin typeface="+mn-lt"/>
              </a:rPr>
              <a:t>Versus to lumped parameter systems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1800" dirty="0">
                <a:latin typeface="+mn-lt"/>
              </a:rPr>
              <a:t>Make ordinary differential Eq. via Finite difference method  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buFont typeface="Courier New" pitchFamily="49" charset="0"/>
              <a:buChar char="o"/>
              <a:defRPr/>
            </a:pPr>
            <a:r>
              <a:rPr lang="en-US" sz="1800" dirty="0">
                <a:latin typeface="+mn-lt"/>
              </a:rPr>
              <a:t>Example : Heat exchanger, flexible bodies, etc.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2400" y="152400"/>
            <a:ext cx="85344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defRPr/>
            </a:pPr>
            <a:r>
              <a:rPr lang="en-US" sz="1800" b="1" dirty="0" smtClean="0">
                <a:solidFill>
                  <a:srgbClr val="FF0000"/>
                </a:solidFill>
              </a:rPr>
              <a:t>Digital Control and Automatic Control </a:t>
            </a:r>
            <a:r>
              <a:rPr lang="en-US" sz="1800" b="1" dirty="0" smtClean="0">
                <a:solidFill>
                  <a:srgbClr val="FF0000"/>
                </a:solidFill>
              </a:rPr>
              <a:t>– extension to distributed parameter </a:t>
            </a:r>
          </a:p>
          <a:p>
            <a:pPr algn="just">
              <a:defRPr/>
            </a:pP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</a:rPr>
              <a:t>                                                                                                                                                 </a:t>
            </a:r>
            <a:r>
              <a:rPr lang="en-US" sz="1800" b="1" dirty="0" smtClean="0">
                <a:solidFill>
                  <a:srgbClr val="FF0000"/>
                </a:solidFill>
              </a:rPr>
              <a:t>EEE327</a:t>
            </a:r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60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2895600" cy="457200"/>
          </a:xfr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1800" dirty="0" smtClean="0">
                <a:ea typeface="ＭＳ Ｐゴシック" pitchFamily="-108" charset="-128"/>
              </a:rPr>
              <a:t>Heat exchanger</a:t>
            </a:r>
          </a:p>
        </p:txBody>
      </p:sp>
      <p:pic>
        <p:nvPicPr>
          <p:cNvPr id="21507" name="Picture 4" descr="AACLHQI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57277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309" y="5174462"/>
            <a:ext cx="4722091" cy="1683538"/>
          </a:xfrm>
          <a:prstGeom prst="rect">
            <a:avLst/>
          </a:prstGeom>
          <a:blipFill rotWithShape="1">
            <a:blip r:embed="rId4"/>
            <a:stretch>
              <a:fillRect l="-1032" t="-1812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4" name="TextBox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72200" y="1219200"/>
            <a:ext cx="2971800" cy="1200329"/>
          </a:xfrm>
          <a:prstGeom prst="rect">
            <a:avLst/>
          </a:prstGeom>
          <a:blipFill rotWithShape="1">
            <a:blip r:embed="rId5"/>
            <a:stretch>
              <a:fillRect l="-1848" t="-2538" b="-7107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032500" y="2743200"/>
            <a:ext cx="3111500" cy="3779240"/>
          </a:xfrm>
          <a:prstGeom prst="rect">
            <a:avLst/>
          </a:prstGeom>
          <a:blipFill rotWithShape="1">
            <a:blip r:embed="rId6"/>
            <a:stretch>
              <a:fillRect l="-1765" b="-1613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52400" y="152400"/>
            <a:ext cx="85344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07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1"/>
          <p:cNvSpPr txBox="1">
            <a:spLocks noChangeArrowheads="1"/>
          </p:cNvSpPr>
          <p:nvPr/>
        </p:nvSpPr>
        <p:spPr bwMode="auto">
          <a:xfrm>
            <a:off x="152400" y="457200"/>
            <a:ext cx="3733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Linearization and Scaling</a:t>
            </a:r>
          </a:p>
        </p:txBody>
      </p:sp>
      <p:sp>
        <p:nvSpPr>
          <p:cNvPr id="22531" name="TextBox 2"/>
          <p:cNvSpPr txBox="1">
            <a:spLocks noChangeArrowheads="1"/>
          </p:cNvSpPr>
          <p:nvPr/>
        </p:nvSpPr>
        <p:spPr bwMode="auto">
          <a:xfrm>
            <a:off x="152400" y="1047750"/>
            <a:ext cx="7239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1800">
                <a:solidFill>
                  <a:srgbClr val="00B050"/>
                </a:solidFill>
              </a:rPr>
              <a:t>What is Linear/Nonlinear differential equation ?</a:t>
            </a:r>
          </a:p>
        </p:txBody>
      </p:sp>
      <p:sp>
        <p:nvSpPr>
          <p:cNvPr id="4" name="TextBox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52400" y="1524000"/>
            <a:ext cx="6477000" cy="461665"/>
          </a:xfrm>
          <a:prstGeom prst="rect">
            <a:avLst/>
          </a:prstGeom>
          <a:blipFill rotWithShape="1">
            <a:blip r:embed="rId2"/>
            <a:stretch>
              <a:fillRect l="-1411" t="-9211" r="-282" b="-30263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0182" y="2207107"/>
            <a:ext cx="7086600" cy="400110"/>
          </a:xfrm>
          <a:prstGeom prst="rect">
            <a:avLst/>
          </a:prstGeom>
          <a:blipFill rotWithShape="1">
            <a:blip r:embed="rId3"/>
            <a:stretch>
              <a:fillRect t="-7576" b="-25758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6" name="TextBox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00200" y="3048000"/>
            <a:ext cx="5486400" cy="2703753"/>
          </a:xfrm>
          <a:prstGeom prst="rect">
            <a:avLst/>
          </a:prstGeom>
          <a:blipFill rotWithShape="1">
            <a:blip r:embed="rId4"/>
            <a:stretch>
              <a:fillRect l="-1109" t="-897" b="-2691"/>
            </a:stretch>
          </a:blipFill>
          <a:ln>
            <a:solidFill>
              <a:srgbClr val="FF0000"/>
            </a:solidFill>
          </a:ln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52400" y="152400"/>
            <a:ext cx="85344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647" y="528240"/>
            <a:ext cx="7956911" cy="47667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l"/>
            <a:r>
              <a:rPr lang="en-US" sz="2800" dirty="0" smtClean="0">
                <a:solidFill>
                  <a:schemeClr val="accent2"/>
                </a:solidFill>
              </a:rPr>
              <a:t>Linearization of Nonlinear Pendulum</a:t>
            </a:r>
            <a:endParaRPr lang="en-US" sz="2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0931" y="1315338"/>
                <a:ext cx="3286670" cy="4856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1800" dirty="0" smtClean="0"/>
                  <a:t>Equation :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18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180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acc>
                    <m:r>
                      <a:rPr lang="en-US" sz="18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</a:rPr>
                          <m:t>𝑔</m:t>
                        </m:r>
                      </m:num>
                      <m:den>
                        <m:r>
                          <a:rPr lang="en-US" sz="1800" b="0" i="1" smtClean="0">
                            <a:latin typeface="Cambria Math"/>
                          </a:rPr>
                          <m:t>𝑙</m:t>
                        </m:r>
                      </m:den>
                    </m:f>
                    <m:func>
                      <m:func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/>
                          </a:rPr>
                          <m:t>𝑚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𝑙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31" y="1315338"/>
                <a:ext cx="3286670" cy="485646"/>
              </a:xfrm>
              <a:prstGeom prst="rect">
                <a:avLst/>
              </a:prstGeom>
              <a:blipFill rotWithShape="1">
                <a:blip r:embed="rId2"/>
                <a:stretch>
                  <a:fillRect l="-1109" b="-617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1610" y="2073249"/>
                <a:ext cx="5535480" cy="12700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/>
                  <a:t>We let 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/>
                      </a:rPr>
                      <m:t>𝐱</m:t>
                    </m:r>
                    <m:r>
                      <a:rPr lang="en-US" sz="1800" b="0" i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800" b="0" i="1" smtClean="0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180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800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800" i="1" smtClean="0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1800" i="1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dirty="0" smtClean="0"/>
              </a:p>
              <a:p>
                <a:endParaRPr lang="en-US" sz="1800" dirty="0" smtClean="0"/>
              </a:p>
              <a:p>
                <a:r>
                  <a:rPr lang="en-US" sz="1800" dirty="0" smtClean="0"/>
                  <a:t>Then,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/>
                      </a:rPr>
                      <m:t>  </m:t>
                    </m:r>
                    <m:acc>
                      <m:accPr>
                        <m:chr m:val="̇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1800" b="1" i="0" smtClean="0">
                            <a:latin typeface="Cambria Math"/>
                          </a:rPr>
                          <m:t>𝐱</m:t>
                        </m:r>
                      </m:e>
                    </m:acc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𝑔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𝑙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latin typeface="Cambria Math"/>
                                    </a:rPr>
                                    <m:t>𝑚</m:t>
                                  </m:r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m:rPr>
                                  <m:brk m:alnAt="7"/>
                                </m:rPr>
                                <a:rPr lang="en-US" sz="1800" b="1" i="0" smtClean="0">
                                  <a:latin typeface="Cambria Math"/>
                                </a:rPr>
                                <m:t>𝐱</m:t>
                              </m:r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1800" b="1" i="0" smtClean="0">
                                  <a:latin typeface="Cambria Math"/>
                                </a:rPr>
                                <m:t>𝐱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r>
                      <a:rPr lang="en-US" sz="1800" b="1" i="0" smtClean="0">
                        <a:latin typeface="Cambria Math"/>
                      </a:rPr>
                      <m:t>𝐟</m:t>
                    </m:r>
                    <m:r>
                      <a:rPr lang="en-US" sz="1800" b="0" i="1" smtClean="0">
                        <a:latin typeface="Cambria Math"/>
                      </a:rPr>
                      <m:t>(</m:t>
                    </m:r>
                    <m:r>
                      <a:rPr lang="en-US" sz="1800" b="1" i="0" smtClean="0">
                        <a:latin typeface="Cambria Math"/>
                      </a:rPr>
                      <m:t>𝐱</m:t>
                    </m:r>
                    <m:r>
                      <a:rPr lang="en-US" sz="1800" b="0" i="1" smtClean="0">
                        <a:latin typeface="Cambria Math"/>
                      </a:rPr>
                      <m:t>,</m:t>
                    </m:r>
                    <m:r>
                      <a:rPr lang="en-US" sz="1800" b="0" i="1" smtClean="0">
                        <a:latin typeface="Cambria Math"/>
                      </a:rPr>
                      <m:t>𝑢</m:t>
                    </m:r>
                    <m:r>
                      <a:rPr lang="en-US" sz="18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10" y="2073249"/>
                <a:ext cx="5535480" cy="1270028"/>
              </a:xfrm>
              <a:prstGeom prst="rect">
                <a:avLst/>
              </a:prstGeom>
              <a:blipFill rotWithShape="1">
                <a:blip r:embed="rId3"/>
                <a:stretch>
                  <a:fillRect l="-879" t="-1905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52400" y="3620671"/>
                <a:ext cx="5535480" cy="30914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800" i="1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acc>
                    <m:r>
                      <a:rPr lang="en-US" sz="18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1800" dirty="0" smtClean="0"/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 smtClean="0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̈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acc>
                      <m:r>
                        <a:rPr lang="en-US" sz="1800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𝑔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func>
                      <m:r>
                        <a:rPr lang="en-US" sz="1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800" dirty="0" smtClean="0"/>
              </a:p>
              <a:p>
                <a:endParaRPr lang="en-US" sz="1800" b="0" dirty="0"/>
              </a:p>
              <a:p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/>
                      </a:rPr>
                      <m:t>𝐅</m:t>
                    </m:r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𝑔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𝑙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 smtClean="0"/>
                  <a:t>, </a:t>
                </a:r>
                <a14:m>
                  <m:oMath xmlns:m="http://schemas.openxmlformats.org/officeDocument/2006/math">
                    <m:r>
                      <a:rPr lang="en-US" sz="1800" b="1" i="0" dirty="0" smtClean="0">
                        <a:latin typeface="Cambria Math"/>
                      </a:rPr>
                      <m:t>𝐆</m:t>
                    </m:r>
                    <m:r>
                      <a:rPr lang="en-US" sz="1800" b="0" i="1" dirty="0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dirty="0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latin typeface="Cambria Math"/>
                                      <a:ea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latin typeface="Cambria Math"/>
                                      <a:ea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sz="1800" b="0" i="1" dirty="0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dirty="0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dirty="0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dirty="0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dirty="0" smtClean="0"/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b="1">
                              <a:latin typeface="Cambria Math"/>
                            </a:rPr>
                            <m:t>𝐱</m:t>
                          </m:r>
                        </m:e>
                      </m:acc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r>
                        <a:rPr lang="en-US" sz="1800" b="1" i="0" smtClean="0">
                          <a:latin typeface="Cambria Math"/>
                        </a:rPr>
                        <m:t>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  <m:r>
                                  <a:rPr lang="en-US" sz="1800" b="0" i="1" smtClean="0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+</m:t>
                      </m:r>
                      <m:r>
                        <a:rPr lang="en-US" sz="1800" b="1" i="0" smtClean="0">
                          <a:latin typeface="Cambria Math"/>
                        </a:rPr>
                        <m:t>𝐆</m:t>
                      </m:r>
                      <m:r>
                        <a:rPr lang="en-US" sz="1800" b="0" i="1" smtClean="0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en-US" sz="1800" dirty="0" smtClean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3620671"/>
                <a:ext cx="5535480" cy="3091424"/>
              </a:xfrm>
              <a:prstGeom prst="rect">
                <a:avLst/>
              </a:prstGeom>
              <a:blipFill rotWithShape="1">
                <a:blip r:embed="rId4"/>
                <a:stretch>
                  <a:fillRect t="-196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91200" y="2073249"/>
                <a:ext cx="3124200" cy="13166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𝑢</m:t>
                    </m:r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  <m:sSup>
                          <m:sSup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𝑙</m:t>
                            </m:r>
                          </m:e>
                          <m:sup>
                            <m:r>
                              <a:rPr lang="en-US" sz="1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800" dirty="0" smtClean="0"/>
                  <a:t>, </a:t>
                </a:r>
              </a:p>
              <a:p>
                <a:endParaRPr lang="en-US" sz="1800" dirty="0" smtClean="0"/>
              </a:p>
              <a:p>
                <a:r>
                  <a:rPr lang="en-US" sz="1800" dirty="0" smtClean="0"/>
                  <a:t>to determine equilibrium state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=0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073249"/>
                <a:ext cx="3124200" cy="1316642"/>
              </a:xfrm>
              <a:prstGeom prst="rect">
                <a:avLst/>
              </a:prstGeom>
              <a:blipFill rotWithShape="1">
                <a:blip r:embed="rId5"/>
                <a:stretch>
                  <a:fillRect l="-1359" b="-596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91200" y="3620671"/>
                <a:ext cx="2615340" cy="14773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/>
                  <a:t>Equilibrium conditions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/>
                      </a:rPr>
                      <m:t>=0</m:t>
                    </m:r>
                    <m:r>
                      <a:rPr lang="en-US" sz="1800" b="0" i="1" smtClean="0">
                        <a:latin typeface="Cambria Math"/>
                      </a:rPr>
                      <m:t>, </m:t>
                    </m:r>
                    <m:r>
                      <a:rPr lang="en-US" sz="1800" b="0" i="1" smtClean="0">
                        <a:latin typeface="Cambria Math"/>
                        <a:ea typeface="Cambria Math"/>
                      </a:rPr>
                      <m:t>𝜋</m:t>
                    </m:r>
                    <m:r>
                      <a:rPr lang="en-US" sz="1800" b="0" i="0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18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/>
                      </a:rPr>
                      <m:t>=0</m:t>
                    </m:r>
                  </m:oMath>
                </a14:m>
                <a:endParaRPr lang="en-US" sz="1800" dirty="0" smtClean="0"/>
              </a:p>
              <a:p>
                <a:endParaRPr lang="en-US" sz="1800" b="1" dirty="0" smtClean="0"/>
              </a:p>
              <a:p>
                <a:r>
                  <a:rPr lang="en-US" sz="1800" dirty="0" smtClean="0"/>
                  <a:t>So,</a:t>
                </a:r>
                <a:r>
                  <a:rPr lang="en-US" sz="1800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sz="1800" b="1" i="1" smtClean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sz="180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800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1800" i="1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3620671"/>
                <a:ext cx="2615340" cy="1477328"/>
              </a:xfrm>
              <a:prstGeom prst="rect">
                <a:avLst/>
              </a:prstGeom>
              <a:blipFill rotWithShape="1">
                <a:blip r:embed="rId6"/>
                <a:stretch>
                  <a:fillRect l="-1624" t="-1639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52400" y="0"/>
            <a:ext cx="8534400" cy="4572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50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288031"/>
            <a:ext cx="2988359" cy="47667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Laplace Transform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690" y="764703"/>
            <a:ext cx="7848718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One method to solve differential equation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Transformation of function from time domain to frequency domain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Only for linear differential equation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7574" y="1772816"/>
                <a:ext cx="5535480" cy="163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/>
                  <a:t>Definition(One sided/Unilateral 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𝐹</m:t>
                      </m:r>
                      <m:r>
                        <a:rPr lang="en-US" sz="1800" b="0" i="1" smtClean="0">
                          <a:latin typeface="Cambria Math"/>
                        </a:rPr>
                        <m:t>(</m:t>
                      </m:r>
                      <m:r>
                        <a:rPr lang="en-US" sz="1800" b="0" i="1" smtClean="0">
                          <a:latin typeface="Cambria Math"/>
                        </a:rPr>
                        <m:t>𝑠</m:t>
                      </m:r>
                      <m:r>
                        <a:rPr lang="en-US" sz="1800" b="0" i="1" smtClean="0">
                          <a:latin typeface="Cambria Math"/>
                        </a:rPr>
                        <m:t>)≜</m:t>
                      </m:r>
                      <m:nary>
                        <m:naryPr>
                          <m:ctrlPr>
                            <a:rPr lang="en-US" sz="1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0</m:t>
                          </m:r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/>
                            </a:rPr>
                            <m:t>−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80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800" dirty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</m:den>
                      </m:f>
                      <m:nary>
                        <m:naryPr>
                          <m:ctrlPr>
                            <a:rPr lang="en-US" sz="1800" i="1"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1800" i="1">
                              <a:latin typeface="Cambria Math"/>
                            </a:rPr>
                            <m:t>𝑗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∞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nary>
                    </m:oMath>
                  </m:oMathPara>
                </a14:m>
                <a:endParaRPr lang="en-US" sz="1800" dirty="0">
                  <a:ea typeface="Cambria Math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74" y="1772816"/>
                <a:ext cx="5535480" cy="1635191"/>
              </a:xfrm>
              <a:prstGeom prst="rect">
                <a:avLst/>
              </a:prstGeom>
              <a:blipFill rotWithShape="1">
                <a:blip r:embed="rId2"/>
                <a:stretch>
                  <a:fillRect l="-769" t="-1481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5690" y="3501008"/>
                <a:ext cx="5537364" cy="28841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/>
                  <a:t>Example.</a:t>
                </a:r>
              </a:p>
              <a:p>
                <a:r>
                  <a:rPr lang="en-US" sz="1800" dirty="0" smtClean="0"/>
                  <a:t>For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r>
                      <a:rPr lang="en-US" sz="1800" b="0" i="1" smtClean="0">
                        <a:latin typeface="Cambria Math"/>
                      </a:rPr>
                      <m:t>𝑎</m:t>
                    </m:r>
                    <m:r>
                      <a:rPr lang="en-US" sz="1800" b="0" i="1" smtClean="0">
                        <a:latin typeface="Cambria Math"/>
                      </a:rPr>
                      <m:t>1</m:t>
                    </m:r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/>
                      </a:rPr>
                      <m:t>, </m:t>
                    </m:r>
                    <m:r>
                      <a:rPr lang="en-US" sz="1800" b="0" i="1" smtClean="0">
                        <a:latin typeface="Cambria Math"/>
                      </a:rPr>
                      <m:t>𝑏𝑡</m:t>
                    </m:r>
                    <m:r>
                      <a:rPr lang="en-US" sz="1800" b="0" i="1" smtClean="0">
                        <a:latin typeface="Cambria Math"/>
                      </a:rPr>
                      <m:t>1(</m:t>
                    </m:r>
                    <m:r>
                      <a:rPr lang="en-US" sz="1800" b="0" i="1" smtClean="0">
                        <a:latin typeface="Cambria Math"/>
                      </a:rPr>
                      <m:t>𝑡</m:t>
                    </m:r>
                    <m:r>
                      <a:rPr lang="en-US" sz="1800" b="0" i="1" smtClean="0">
                        <a:latin typeface="Cambria Math"/>
                      </a:rPr>
                      <m:t>)</m:t>
                    </m:r>
                    <m:r>
                      <a:rPr lang="en-US" sz="1800" b="0" i="1" smtClean="0">
                        <a:latin typeface="Cambria Math"/>
                        <a:ea typeface="Cambria Math"/>
                      </a:rPr>
                      <m:t>𝛿</m:t>
                    </m:r>
                    <m:d>
                      <m:dPr>
                        <m:ctrlPr>
                          <a:rPr lang="en-US" sz="18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/>
                        <a:ea typeface="Cambria Math"/>
                      </a:rPr>
                      <m:t>, </m:t>
                    </m:r>
                    <m:func>
                      <m:funcPr>
                        <m:ctrlPr>
                          <a:rPr lang="en-US" sz="1800" b="0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  <a:ea typeface="Cambria Math"/>
                          </a:rPr>
                          <m:t>sin</m:t>
                        </m:r>
                      </m:fName>
                      <m:e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US" sz="1800" b="0" i="1" dirty="0" smtClean="0">
                    <a:latin typeface="Cambria Math"/>
                    <a:ea typeface="Cambria Math"/>
                  </a:rPr>
                  <a:t>, </a:t>
                </a:r>
              </a:p>
              <a:p>
                <a:endParaRPr lang="en-US" sz="1800" i="1" dirty="0">
                  <a:latin typeface="Cambria Math"/>
                  <a:ea typeface="Cambria Math"/>
                </a:endParaRPr>
              </a:p>
              <a:p>
                <a:r>
                  <a:rPr lang="en-US" sz="1800" b="0" dirty="0" smtClean="0">
                    <a:latin typeface="Cambria Math"/>
                    <a:ea typeface="Cambria Math"/>
                  </a:rPr>
                  <a:t>with the definition of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</a:rPr>
                        <m:t>𝐹</m:t>
                      </m:r>
                      <m:r>
                        <a:rPr lang="en-US" sz="1800" i="1">
                          <a:latin typeface="Cambria Math"/>
                        </a:rPr>
                        <m:t>(</m:t>
                      </m:r>
                      <m:r>
                        <a:rPr lang="en-US" sz="1800" i="1">
                          <a:latin typeface="Cambria Math"/>
                        </a:rPr>
                        <m:t>𝑠</m:t>
                      </m:r>
                      <m:r>
                        <a:rPr lang="en-US" sz="1800" i="1">
                          <a:latin typeface="Cambria Math"/>
                        </a:rPr>
                        <m:t>)≜</m:t>
                      </m:r>
                      <m:nary>
                        <m:naryPr>
                          <m:ctrlPr>
                            <a:rPr lang="en-US" sz="1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/>
                            </a:rPr>
                            <m:t>0</m:t>
                          </m:r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/>
                            </a:rPr>
                            <m:t>−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800" dirty="0" smtClean="0">
                  <a:ea typeface="Cambria Math"/>
                </a:endParaRPr>
              </a:p>
              <a:p>
                <a:endParaRPr lang="en-US" sz="1800" dirty="0" smtClean="0">
                  <a:ea typeface="Cambria Math"/>
                </a:endParaRPr>
              </a:p>
              <a:p>
                <a:r>
                  <a:rPr lang="en-US" sz="1800" dirty="0" smtClean="0">
                    <a:ea typeface="Cambria Math"/>
                  </a:rPr>
                  <a:t>Results are obtained easily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𝑎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,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𝑏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, 1,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>
                  <a:ea typeface="Cambria Math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90" y="3501008"/>
                <a:ext cx="5537364" cy="2884187"/>
              </a:xfrm>
              <a:prstGeom prst="rect">
                <a:avLst/>
              </a:prstGeom>
              <a:blipFill rotWithShape="1">
                <a:blip r:embed="rId3"/>
                <a:stretch>
                  <a:fillRect l="-879" t="-842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28184" y="3048000"/>
                <a:ext cx="2615340" cy="14773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𝑠</m:t>
                      </m:r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𝜎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𝜔</m:t>
                      </m:r>
                    </m:oMath>
                  </m:oMathPara>
                </a14:m>
                <a:endParaRPr lang="en-US" sz="18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 smtClean="0"/>
                  <a:t> is a selected value to the right of all the singularities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𝐹</m:t>
                    </m:r>
                    <m:r>
                      <a:rPr lang="en-US" sz="1800" b="0" i="1" smtClean="0">
                        <a:latin typeface="Cambria Math"/>
                      </a:rPr>
                      <m:t>(</m:t>
                    </m:r>
                    <m:r>
                      <a:rPr lang="en-US" sz="1800" b="0" i="1" smtClean="0">
                        <a:latin typeface="Cambria Math"/>
                      </a:rPr>
                      <m:t>𝑠</m:t>
                    </m:r>
                    <m:r>
                      <a:rPr lang="en-US" sz="18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smtClean="0"/>
                  <a:t> in the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sz="1800" dirty="0" smtClean="0"/>
                  <a:t> plane.</a:t>
                </a:r>
                <a:endParaRPr lang="en-US" sz="1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3048000"/>
                <a:ext cx="2615340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1856" r="-3480" b="-5328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52400" y="0"/>
            <a:ext cx="8534400" cy="4572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29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608" y="78661"/>
            <a:ext cx="4428519" cy="47667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2800" b="1" u="sng" dirty="0" smtClean="0">
                <a:solidFill>
                  <a:schemeClr val="accent2"/>
                </a:solidFill>
              </a:rPr>
              <a:t>Properties of Laplace transform</a:t>
            </a:r>
            <a:endParaRPr lang="en-US" sz="2800" b="1" u="sn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1520" y="548680"/>
                <a:ext cx="5535480" cy="6058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1400" dirty="0" smtClean="0"/>
                  <a:t>Superposition</a:t>
                </a:r>
              </a:p>
              <a:p>
                <a:pPr algn="ctr"/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  <a:ea typeface="Cambria Math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𝛼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400" b="0" i="1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sz="1400" b="0" i="1" smtClean="0">
                        <a:latin typeface="Cambria Math"/>
                        <a:ea typeface="Cambria Math"/>
                      </a:rPr>
                      <m:t>𝑠</m:t>
                    </m:r>
                    <m:sSub>
                      <m:sSubPr>
                        <m:ctrlPr>
                          <a:rPr lang="en-US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𝐹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</m:d>
                    <m:r>
                      <a:rPr lang="en-US" sz="1400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sz="1400" b="0" i="1" smtClean="0">
                        <a:latin typeface="Cambria Math"/>
                        <a:ea typeface="Cambria Math"/>
                      </a:rPr>
                      <m:t>𝛽</m:t>
                    </m:r>
                    <m:sSub>
                      <m:sSubPr>
                        <m:ctrlPr>
                          <a:rPr lang="en-US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𝐹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1400" b="0" i="1" smtClean="0">
                        <a:latin typeface="Cambria Math"/>
                        <a:ea typeface="Cambria Math"/>
                      </a:rPr>
                      <m:t>𝑠</m:t>
                    </m:r>
                    <m:r>
                      <a:rPr lang="en-US" sz="14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sz="1400" dirty="0" smtClean="0"/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1400" dirty="0" smtClean="0"/>
                  <a:t>Time delay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sz="1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4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en-US" sz="1400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sup>
                      </m:sSup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𝐹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𝑠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1400" dirty="0">
                  <a:ea typeface="Cambria Math"/>
                </a:endParaRP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1400" u="sng" dirty="0" smtClean="0">
                    <a:solidFill>
                      <a:schemeClr val="accent2"/>
                    </a:solidFill>
                  </a:rPr>
                  <a:t>Time scaling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400" i="1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sz="1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4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  <m:r>
                        <a:rPr lang="en-US" sz="140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𝑎</m:t>
                          </m:r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|</m:t>
                          </m:r>
                        </m:den>
                      </m:f>
                      <m:r>
                        <a:rPr lang="en-US" sz="1400" i="1">
                          <a:latin typeface="Cambria Math"/>
                          <a:ea typeface="Cambria Math"/>
                        </a:rPr>
                        <m:t>𝐹</m:t>
                      </m:r>
                      <m:r>
                        <a:rPr lang="en-US" sz="1400" i="1">
                          <a:latin typeface="Cambria Math"/>
                          <a:ea typeface="Cambria Math"/>
                        </a:rPr>
                        <m:t>(</m:t>
                      </m:r>
                      <m:f>
                        <m:fPr>
                          <m:ctrlPr>
                            <a:rPr lang="en-US" sz="140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𝑎</m:t>
                          </m:r>
                        </m:den>
                      </m:f>
                      <m:r>
                        <a:rPr lang="en-US" sz="14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1400" dirty="0">
                  <a:ea typeface="Cambria Math"/>
                </a:endParaRP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1400" dirty="0" smtClean="0"/>
                  <a:t>Shift in frequency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400" i="1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sz="1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4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  <m:r>
                        <a:rPr lang="en-US" sz="14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400" i="1">
                          <a:latin typeface="Cambria Math"/>
                          <a:ea typeface="Cambria Math"/>
                        </a:rPr>
                        <m:t>𝐹</m:t>
                      </m:r>
                      <m:r>
                        <a:rPr lang="en-US" sz="14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𝑠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𝑎</m:t>
                      </m:r>
                      <m:r>
                        <a:rPr lang="en-US" sz="14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1400" dirty="0">
                  <a:ea typeface="Cambria Math"/>
                </a:endParaRP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1400" u="sng" dirty="0" smtClean="0">
                    <a:solidFill>
                      <a:schemeClr val="accent2"/>
                    </a:solidFill>
                  </a:rPr>
                  <a:t>Differentiation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/>
                          <a:ea typeface="Cambria Math"/>
                        </a:rPr>
                        <m:t>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𝑑𝑓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lang="en-US" sz="1400" i="1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sz="1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/>
                            </a:rPr>
                            <m:t>0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−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sz="140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/>
                                      <a:ea typeface="Cambria Math"/>
                                    </a:rPr>
                                    <m:t>𝑑𝑓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/>
                                      <a:ea typeface="Cambria Math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  <m:r>
                        <a:rPr lang="en-US" sz="14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𝑠𝐹</m:t>
                      </m:r>
                      <m:r>
                        <a:rPr lang="en-US" sz="14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1400" i="1">
                          <a:latin typeface="Cambria Math"/>
                          <a:ea typeface="Cambria Math"/>
                        </a:rPr>
                        <m:t>𝑠</m:t>
                      </m:r>
                      <m:r>
                        <a:rPr lang="en-US" sz="14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1400" dirty="0">
                  <a:ea typeface="Cambria Math"/>
                </a:endParaRP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1400" u="sng" dirty="0" smtClean="0">
                    <a:solidFill>
                      <a:schemeClr val="accent2"/>
                    </a:solidFill>
                  </a:rPr>
                  <a:t>Integration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400" i="1">
                          <a:latin typeface="Cambria Math"/>
                        </a:rPr>
                        <m:t>=</m:t>
                      </m:r>
                      <m:r>
                        <a:rPr lang="en-US" sz="1400" i="1">
                          <a:latin typeface="Cambria Math"/>
                          <a:ea typeface="Cambria Math"/>
                        </a:rPr>
                        <m:t>ℒ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{</m:t>
                      </m:r>
                      <m:nary>
                        <m:naryPr>
                          <m:ctrlPr>
                            <a:rPr lang="en-US" sz="1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/>
                            </a:rPr>
                            <m:t>𝑡</m:t>
                          </m:r>
                        </m:sup>
                        <m:e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𝜉</m:t>
                              </m:r>
                            </m:e>
                          </m:d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en-US" sz="1400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e>
                      </m:nary>
                      <m:r>
                        <a:rPr lang="en-US" sz="140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den>
                      </m:f>
                      <m:r>
                        <a:rPr lang="en-US" sz="1400" i="1">
                          <a:latin typeface="Cambria Math"/>
                          <a:ea typeface="Cambria Math"/>
                        </a:rPr>
                        <m:t>𝐹</m:t>
                      </m:r>
                      <m:r>
                        <a:rPr lang="en-US" sz="14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1400" i="1">
                          <a:latin typeface="Cambria Math"/>
                          <a:ea typeface="Cambria Math"/>
                        </a:rPr>
                        <m:t>𝑠</m:t>
                      </m:r>
                      <m:r>
                        <a:rPr lang="en-US" sz="14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1400" dirty="0">
                  <a:ea typeface="Cambria Math"/>
                </a:endParaRP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1400" u="sng" dirty="0" smtClean="0">
                    <a:solidFill>
                      <a:schemeClr val="accent2"/>
                    </a:solidFill>
                  </a:rPr>
                  <a:t>Convolution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/>
                          <a:ea typeface="Cambria Math"/>
                        </a:rPr>
                        <m:t>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400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1400" i="1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sz="1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US" sz="140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nary>
                      <m:r>
                        <a:rPr lang="en-US" sz="1400" i="1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4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4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1400" i="1">
                          <a:latin typeface="Cambria Math"/>
                          <a:ea typeface="Cambria Math"/>
                        </a:rPr>
                        <m:t>𝑠</m:t>
                      </m:r>
                      <m:r>
                        <a:rPr lang="en-US" sz="1400" i="1">
                          <a:latin typeface="Cambria Math"/>
                          <a:ea typeface="Cambria Math"/>
                        </a:rPr>
                        <m:t>)</m:t>
                      </m:r>
                      <m:sSub>
                        <m:sSubPr>
                          <m:ctrlPr>
                            <a:rPr lang="en-US" sz="14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𝑠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1400" dirty="0">
                  <a:ea typeface="Cambria Math"/>
                </a:endParaRP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1400" dirty="0" smtClean="0"/>
                  <a:t>Time product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/>
                          <a:ea typeface="Cambria Math"/>
                        </a:rPr>
                        <m:t>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1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4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1400" i="1">
                          <a:latin typeface="Cambria Math"/>
                          <a:ea typeface="Cambria Math"/>
                        </a:rPr>
                        <m:t>𝑠</m:t>
                      </m:r>
                      <m:r>
                        <a:rPr lang="en-US" sz="1400" i="1">
                          <a:latin typeface="Cambria Math"/>
                          <a:ea typeface="Cambria Math"/>
                        </a:rPr>
                        <m:t>)∗</m:t>
                      </m:r>
                      <m:sSub>
                        <m:sSubPr>
                          <m:ctrlPr>
                            <a:rPr lang="en-US" sz="1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1400" i="1">
                          <a:latin typeface="Cambria Math"/>
                          <a:ea typeface="Cambria Math"/>
                        </a:rPr>
                        <m:t>𝑠</m:t>
                      </m:r>
                      <m:r>
                        <a:rPr lang="en-US" sz="14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1400" dirty="0">
                  <a:ea typeface="Cambria Math"/>
                </a:endParaRP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1400" dirty="0" smtClean="0"/>
                  <a:t>Multiplication by time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/>
                          <a:ea typeface="Cambria Math"/>
                        </a:rPr>
                        <m:t>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𝑡𝑓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=−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𝑑𝑠</m:t>
                          </m:r>
                        </m:den>
                      </m:f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𝐹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𝑠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48680"/>
                <a:ext cx="5535480" cy="6058710"/>
              </a:xfrm>
              <a:prstGeom prst="rect">
                <a:avLst/>
              </a:prstGeom>
              <a:blipFill rotWithShape="1">
                <a:blip r:embed="rId2"/>
                <a:stretch>
                  <a:fillRect t="-3313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012160" y="548680"/>
                <a:ext cx="2615340" cy="19389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Homework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#1 :</m:t>
                      </m:r>
                    </m:oMath>
                  </m:oMathPara>
                </a14:m>
                <a:endParaRPr lang="en-US" b="0" dirty="0" smtClean="0"/>
              </a:p>
              <a:p>
                <a:r>
                  <a:rPr lang="en-US" dirty="0" smtClean="0"/>
                  <a:t>Prove all properties</a:t>
                </a:r>
              </a:p>
              <a:p>
                <a:endParaRPr lang="en-US" dirty="0"/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Due 6</a:t>
                </a:r>
                <a:r>
                  <a:rPr lang="en-US" baseline="30000" dirty="0" smtClean="0">
                    <a:solidFill>
                      <a:srgbClr val="FF0000"/>
                    </a:solidFill>
                  </a:rPr>
                  <a:t>th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. OCT.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548680"/>
                <a:ext cx="2615340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3248" b="-6250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428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288031"/>
            <a:ext cx="3636431" cy="47667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2800" u="sng" dirty="0" smtClean="0">
                <a:solidFill>
                  <a:schemeClr val="accent2"/>
                </a:solidFill>
              </a:rPr>
              <a:t>Inverse Laplace transform</a:t>
            </a:r>
            <a:endParaRPr lang="en-US" sz="2800" u="sng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690" y="764703"/>
            <a:ext cx="7848718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Using table, compare with those of Laplace transform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With partial fraction expansion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Not easy to apply formula directly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5691" y="1901757"/>
                <a:ext cx="5535480" cy="43903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itchFamily="49" charset="0"/>
                  <a:buChar char="o"/>
                </a:pPr>
                <a:r>
                  <a:rPr lang="en-US" sz="1800" dirty="0" smtClean="0"/>
                  <a:t>Ordinary Transfer function</a:t>
                </a:r>
                <a:r>
                  <a:rPr lang="en-US" sz="1800" b="0" i="1" dirty="0" smtClean="0">
                    <a:latin typeface="Cambria Math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⋯+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18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800" i="1">
                              <a:latin typeface="Cambria Math"/>
                            </a:rPr>
                            <m:t>+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⋯+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>
                  <a:ea typeface="Cambria Math"/>
                </a:endParaRPr>
              </a:p>
              <a:p>
                <a:r>
                  <a:rPr lang="en-US" sz="1800" dirty="0"/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=</m:t>
                    </m:r>
                    <m:r>
                      <a:rPr lang="en-US" sz="1800" b="0" i="1" smtClean="0">
                        <a:latin typeface="Cambria Math"/>
                      </a:rPr>
                      <m:t>𝐾</m:t>
                    </m:r>
                    <m:f>
                      <m:fPr>
                        <m:ctrlPr>
                          <a:rPr lang="en-US" sz="1800" i="1" smtClean="0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∏"/>
                            <m:limLoc m:val="subSup"/>
                            <m:ctrlPr>
                              <a:rPr lang="en-US" sz="180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8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/>
                              </a:rPr>
                              <m:t>𝑚</m:t>
                            </m:r>
                          </m:sup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𝑠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∏"/>
                            <m:limLoc m:val="subSup"/>
                            <m:ctrlPr>
                              <a:rPr lang="en-US" sz="180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8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𝑠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sz="1800" dirty="0" smtClean="0">
                  <a:ea typeface="Cambria Math"/>
                </a:endParaRPr>
              </a:p>
              <a:p>
                <a:r>
                  <a:rPr lang="en-US" sz="1800" dirty="0"/>
                  <a:t> </a:t>
                </a:r>
                <a:r>
                  <a:rPr lang="en-US" sz="1800" dirty="0" smtClean="0"/>
                  <a:t>                          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/>
                          </a:rPr>
                          <m:t>)</m:t>
                        </m:r>
                        <m:r>
                          <a:rPr lang="en-US" sz="1800" i="1" smtClean="0">
                            <a:latin typeface="Cambria Math"/>
                          </a:rPr>
                          <m:t> </m:t>
                        </m:r>
                      </m:den>
                    </m:f>
                    <m:r>
                      <a:rPr lang="en-US" sz="18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/>
                          </a:rPr>
                          <m:t>(</m:t>
                        </m:r>
                        <m:r>
                          <a:rPr lang="en-US" sz="1800" i="1">
                            <a:latin typeface="Cambria Math"/>
                          </a:rPr>
                          <m:t>𝑠</m:t>
                        </m:r>
                        <m:r>
                          <a:rPr lang="en-US" sz="18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/>
                          </a:rPr>
                          <m:t>) </m:t>
                        </m:r>
                      </m:den>
                    </m:f>
                    <m:r>
                      <a:rPr lang="en-US" sz="1800" b="0" i="1" smtClean="0">
                        <a:latin typeface="Cambria Math"/>
                      </a:rPr>
                      <m:t>+</m:t>
                    </m:r>
                    <m:r>
                      <a:rPr lang="en-US" sz="1800" b="0" i="1" smtClean="0">
                        <a:latin typeface="Cambria Math"/>
                        <a:ea typeface="Cambria Math"/>
                      </a:rPr>
                      <m:t>⋯+</m:t>
                    </m:r>
                    <m:f>
                      <m:fPr>
                        <m:ctrlPr>
                          <a:rPr lang="en-US" sz="18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/>
                          </a:rPr>
                          <m:t>(</m:t>
                        </m:r>
                        <m:r>
                          <a:rPr lang="en-US" sz="1800" i="1">
                            <a:latin typeface="Cambria Math"/>
                          </a:rPr>
                          <m:t>𝑠</m:t>
                        </m:r>
                        <m:r>
                          <a:rPr lang="en-US" sz="18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>
                            <a:latin typeface="Cambria Math"/>
                          </a:rPr>
                          <m:t>) </m:t>
                        </m:r>
                      </m:den>
                    </m:f>
                  </m:oMath>
                </a14:m>
                <a:endParaRPr lang="en-US" sz="1800" i="1" dirty="0" smtClean="0">
                  <a:latin typeface="Cambria Math"/>
                  <a:ea typeface="Cambria Math"/>
                </a:endParaRPr>
              </a:p>
              <a:p>
                <a:r>
                  <a:rPr lang="en-US" sz="1800" b="0" dirty="0" smtClean="0"/>
                  <a:t>                                    </a:t>
                </a:r>
                <a:endParaRPr lang="en-US" sz="1800" dirty="0" smtClean="0"/>
              </a:p>
              <a:p>
                <a:pPr marL="285750" indent="-285750">
                  <a:buFont typeface="Courier New" pitchFamily="49" charset="0"/>
                  <a:buChar char="o"/>
                </a:pPr>
                <a:r>
                  <a:rPr lang="en-US" sz="1800" dirty="0" smtClean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 smtClean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  <a:ea typeface="Cambria Math"/>
                      </a:rPr>
                      <m:t>⋯</m:t>
                    </m:r>
                    <m:r>
                      <a:rPr lang="en-US" sz="1800" b="0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sz="1800" dirty="0" smtClean="0"/>
              </a:p>
              <a:p>
                <a:pPr marL="285750" indent="-285750">
                  <a:buFont typeface="Courier New" pitchFamily="49" charset="0"/>
                  <a:buChar char="o"/>
                </a:pPr>
                <a:r>
                  <a:rPr lang="en-US" sz="1800" dirty="0" smtClean="0"/>
                  <a:t>Poles and zeros</a:t>
                </a:r>
              </a:p>
              <a:p>
                <a:pPr marL="285750" indent="-285750">
                  <a:buFont typeface="Courier New" pitchFamily="49" charset="0"/>
                  <a:buChar char="o"/>
                </a:pPr>
                <a:r>
                  <a:rPr lang="en-US" sz="1800" dirty="0" smtClean="0"/>
                  <a:t>By inverse transform</a:t>
                </a:r>
              </a:p>
              <a:p>
                <a:pPr algn="ctr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1800" b="0" i="0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smtClean="0">
                            <a:latin typeface="Cambria Math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800" dirty="0" smtClean="0"/>
                  <a:t>,  for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𝑡</m:t>
                    </m:r>
                    <m:r>
                      <a:rPr lang="en-US" sz="1800" b="0" i="1" smtClean="0">
                        <a:latin typeface="Cambria Math"/>
                        <a:ea typeface="Cambria Math"/>
                      </a:rPr>
                      <m:t>≥0</m:t>
                    </m:r>
                  </m:oMath>
                </a14:m>
                <a:endParaRPr lang="en-US" sz="1800" dirty="0" smtClean="0"/>
              </a:p>
              <a:p>
                <a:endParaRPr lang="en-US" sz="18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 smtClean="0"/>
                  <a:t>Distinct real roots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 smtClean="0"/>
                  <a:t>Complex roots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 smtClean="0"/>
                  <a:t>Multiple roots</a:t>
                </a:r>
                <a:endParaRPr lang="en-US" sz="1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91" y="1901757"/>
                <a:ext cx="5535480" cy="4390369"/>
              </a:xfrm>
              <a:prstGeom prst="rect">
                <a:avLst/>
              </a:prstGeom>
              <a:blipFill rotWithShape="1">
                <a:blip r:embed="rId2"/>
                <a:stretch>
                  <a:fillRect l="-659" t="-554" b="-1247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084168" y="1919296"/>
                <a:ext cx="2232247" cy="5206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𝐹</m:t>
                    </m:r>
                    <m:r>
                      <a:rPr lang="en-US" sz="1800" b="0" i="1" smtClean="0">
                        <a:latin typeface="Cambria Math"/>
                      </a:rPr>
                      <m:t>(</m:t>
                    </m:r>
                    <m:r>
                      <a:rPr lang="en-US" sz="1800" b="0" i="1" smtClean="0">
                        <a:latin typeface="Cambria Math"/>
                      </a:rPr>
                      <m:t>𝑠</m:t>
                    </m:r>
                    <m:r>
                      <a:rPr lang="en-US" sz="1800" b="0" i="1" smtClean="0">
                        <a:latin typeface="Cambria Math"/>
                      </a:rPr>
                      <m:t>)=</m:t>
                    </m:r>
                    <m:f>
                      <m:f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/>
                          </a:rPr>
                          <m:t>𝑠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𝑠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+1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/>
                          </a:rPr>
                          <m:t>+2)</m:t>
                        </m:r>
                      </m:den>
                    </m:f>
                  </m:oMath>
                </a14:m>
                <a:r>
                  <a:rPr lang="en-US" sz="1800" dirty="0" smtClean="0"/>
                  <a:t> ?</a:t>
                </a:r>
                <a:endParaRPr lang="en-US" sz="1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1919296"/>
                <a:ext cx="2232247" cy="520655"/>
              </a:xfrm>
              <a:prstGeom prst="rect">
                <a:avLst/>
              </a:prstGeom>
              <a:blipFill rotWithShape="1">
                <a:blip r:embed="rId3"/>
                <a:stretch>
                  <a:fillRect b="-5747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75389" y="3356992"/>
                <a:ext cx="2952328" cy="9704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US" sz="1400" i="1">
                              <a:latin typeface="Cambria Math"/>
                            </a:rPr>
                            <m:t> </m:t>
                          </m:r>
                        </m:den>
                      </m:f>
                      <m:r>
                        <a:rPr lang="en-US" sz="14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1400" b="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sz="1400" b="0" i="1" smtClean="0">
                                  <a:latin typeface="Cambria Math"/>
                                </a:rPr>
                                <m:t>+2</m:t>
                              </m:r>
                            </m:e>
                          </m:d>
                        </m:den>
                      </m:f>
                      <m:r>
                        <a:rPr lang="en-US" sz="14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sz="1400" b="0" i="1" smtClean="0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sz="14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140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+1)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389" y="3356992"/>
                <a:ext cx="2952328" cy="970458"/>
              </a:xfrm>
              <a:prstGeom prst="rect">
                <a:avLst/>
              </a:prstGeom>
              <a:blipFill rotWithShape="1">
                <a:blip r:embed="rId4"/>
                <a:stretch>
                  <a:fillRect b="-186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084168" y="5085184"/>
                <a:ext cx="2952328" cy="4957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𝑓</m:t>
                      </m:r>
                      <m:r>
                        <a:rPr lang="en-US" sz="1400" b="0" i="1" smtClean="0">
                          <a:latin typeface="Cambria Math"/>
                        </a:rPr>
                        <m:t>(</m:t>
                      </m:r>
                      <m:r>
                        <a:rPr lang="en-US" sz="1400" b="0" i="1" smtClean="0">
                          <a:latin typeface="Cambria Math"/>
                        </a:rPr>
                        <m:t>𝑡</m:t>
                      </m:r>
                      <m:r>
                        <a:rPr lang="en-US" sz="1400" b="0" i="1" smtClean="0">
                          <a:latin typeface="Cambria Math"/>
                        </a:rPr>
                        <m:t>) =</m:t>
                      </m:r>
                      <m:f>
                        <m:fPr>
                          <m:ctrlPr>
                            <a:rPr lang="en-US" sz="1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1400" i="1">
                              <a:latin typeface="Cambria Math"/>
                            </a:rPr>
                            <m:t> </m:t>
                          </m:r>
                        </m:den>
                      </m:f>
                      <m:r>
                        <a:rPr lang="en-US" sz="14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/>
                            </a:rPr>
                            <m:t>−2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sz="14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sz="14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140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/>
                            </a:rPr>
                            <m:t>−</m:t>
                          </m:r>
                          <m:r>
                            <a:rPr lang="en-US" sz="1400" i="1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5085184"/>
                <a:ext cx="2952328" cy="49571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52400" y="0"/>
            <a:ext cx="8534400" cy="4572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92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533400" y="609600"/>
            <a:ext cx="1676400" cy="533400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2800" b="1" dirty="0" smtClean="0">
                <a:solidFill>
                  <a:schemeClr val="accent3"/>
                </a:solidFill>
                <a:latin typeface="+mn-lt"/>
                <a:ea typeface="ＭＳ Ｐゴシック" pitchFamily="-108" charset="-128"/>
              </a:rPr>
              <a:t>Contents 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533400" y="1447800"/>
            <a:ext cx="7935686" cy="480060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AutoNum type="arabicPeriod"/>
            </a:pPr>
            <a:r>
              <a:rPr lang="en-US" i="1" dirty="0" smtClean="0"/>
              <a:t>System Modelling</a:t>
            </a:r>
          </a:p>
          <a:p>
            <a:pPr marL="457200" indent="-457200">
              <a:buFont typeface="Wingdings" pitchFamily="2" charset="2"/>
              <a:buAutoNum type="arabicPeriod"/>
            </a:pPr>
            <a:r>
              <a:rPr lang="en-US" i="1" dirty="0" smtClean="0"/>
              <a:t>State Space Realization – Time domain</a:t>
            </a:r>
          </a:p>
          <a:p>
            <a:pPr marL="457200" indent="-457200">
              <a:buFont typeface="Wingdings" pitchFamily="2" charset="2"/>
              <a:buAutoNum type="arabicPeriod"/>
            </a:pPr>
            <a:r>
              <a:rPr lang="en-US" i="1" dirty="0" smtClean="0"/>
              <a:t>System Types – </a:t>
            </a:r>
            <a:r>
              <a:rPr lang="en-US" i="1" dirty="0" smtClean="0"/>
              <a:t>Linear/Nonlinear, lumped/distributed</a:t>
            </a:r>
            <a:endParaRPr lang="en-US" i="1" dirty="0" smtClean="0"/>
          </a:p>
          <a:p>
            <a:pPr marL="457200" indent="-457200">
              <a:buFont typeface="Wingdings" pitchFamily="2" charset="2"/>
              <a:buAutoNum type="arabicPeriod"/>
            </a:pPr>
            <a:r>
              <a:rPr lang="en-US" i="1" dirty="0" smtClean="0"/>
              <a:t>Relation with Frequency domain – Laplace transform</a:t>
            </a:r>
          </a:p>
          <a:p>
            <a:pPr marL="457200" indent="-457200">
              <a:buFont typeface="Wingdings" pitchFamily="2" charset="2"/>
              <a:buAutoNum type="arabicPeriod"/>
            </a:pPr>
            <a:r>
              <a:rPr lang="en-US" i="1" dirty="0" smtClean="0"/>
              <a:t>System Response – Performance/Stability</a:t>
            </a:r>
          </a:p>
          <a:p>
            <a:pPr marL="457200" indent="-457200">
              <a:buFont typeface="Wingdings" pitchFamily="2" charset="2"/>
              <a:buAutoNum type="arabicPeriod"/>
            </a:pPr>
            <a:endParaRPr lang="en-US" i="1" dirty="0"/>
          </a:p>
          <a:p>
            <a:pPr marL="457200" indent="-457200">
              <a:buFont typeface="Wingdings" pitchFamily="2" charset="2"/>
              <a:buAutoNum type="arabicPeriod"/>
            </a:pPr>
            <a:endParaRPr lang="en-US" i="1" dirty="0" smtClean="0"/>
          </a:p>
          <a:p>
            <a:pPr marL="457200" indent="-457200">
              <a:buFont typeface="Wingdings" pitchFamily="2" charset="2"/>
              <a:buAutoNum type="arabicPeriod"/>
            </a:pPr>
            <a:endParaRPr lang="en-US" i="1" dirty="0"/>
          </a:p>
          <a:p>
            <a:pPr marL="457200" indent="-457200">
              <a:buFont typeface="Wingdings" pitchFamily="2" charset="2"/>
              <a:buAutoNum type="arabicPeriod"/>
            </a:pPr>
            <a:endParaRPr lang="en-US" i="1" dirty="0" smtClean="0"/>
          </a:p>
          <a:p>
            <a:pPr marL="457200" indent="-457200">
              <a:buFont typeface="Wingdings" pitchFamily="2" charset="2"/>
              <a:buAutoNum type="arabicPeriod"/>
            </a:pPr>
            <a:endParaRPr lang="en-US" i="1" dirty="0" smtClean="0"/>
          </a:p>
        </p:txBody>
      </p:sp>
      <p:pic>
        <p:nvPicPr>
          <p:cNvPr id="5" name="Picture 4" descr="AACLHQF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733800"/>
            <a:ext cx="4800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740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497" y="538359"/>
            <a:ext cx="4500527" cy="47667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2800" b="1" u="sng" dirty="0" smtClean="0">
                <a:solidFill>
                  <a:schemeClr val="accent2"/>
                </a:solidFill>
              </a:rPr>
              <a:t>Initial value/Final value theorem</a:t>
            </a:r>
            <a:endParaRPr lang="en-US" sz="2800" b="1" u="sn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2004" y="1031637"/>
                <a:ext cx="3528237" cy="45320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en-US" sz="18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18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𝑠𝑌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dirty="0">
                  <a:ea typeface="Cambria Math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04" y="1031637"/>
                <a:ext cx="3528237" cy="45320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02004" y="1667179"/>
            <a:ext cx="3528237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Limit value should exist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788024" y="1031636"/>
                <a:ext cx="4055500" cy="4932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→</m:t>
                              </m:r>
                              <m:r>
                                <a:rPr lang="en-US" sz="2000" i="1" smtClean="0"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en-US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→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𝑠𝑌</m:t>
                          </m:r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1031636"/>
                <a:ext cx="4055500" cy="493212"/>
              </a:xfrm>
              <a:prstGeom prst="rect">
                <a:avLst/>
              </a:prstGeom>
              <a:blipFill rotWithShape="1">
                <a:blip r:embed="rId3"/>
                <a:stretch>
                  <a:fillRect b="-1205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788024" y="1667179"/>
                <a:ext cx="4055500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  <a:ea typeface="Cambria Math"/>
                      </a:rPr>
                      <m:t>𝑠𝑌</m:t>
                    </m:r>
                    <m:r>
                      <a:rPr lang="en-US" sz="18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1800" b="0" i="1" smtClean="0">
                        <a:latin typeface="Cambria Math"/>
                        <a:ea typeface="Cambria Math"/>
                      </a:rPr>
                      <m:t>𝑠</m:t>
                    </m:r>
                    <m:r>
                      <a:rPr lang="en-US" sz="18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1800" dirty="0" smtClean="0"/>
                  <a:t> should analytic on the imaginary axis and in the right half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  <a:ea typeface="Cambria Math"/>
                      </a:rPr>
                      <m:t>s</m:t>
                    </m:r>
                  </m:oMath>
                </a14:m>
                <a:r>
                  <a:rPr lang="en-US" sz="1800" dirty="0" smtClean="0"/>
                  <a:t>-plane</a:t>
                </a:r>
                <a:endParaRPr lang="en-US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1667179"/>
                <a:ext cx="4055500" cy="923330"/>
              </a:xfrm>
              <a:prstGeom prst="rect">
                <a:avLst/>
              </a:prstGeom>
              <a:blipFill rotWithShape="1">
                <a:blip r:embed="rId4"/>
                <a:stretch>
                  <a:fillRect l="-1048" t="-2597" b="-8442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30483" y="2399254"/>
            <a:ext cx="4500527" cy="47667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u="sng" dirty="0" smtClean="0">
                <a:solidFill>
                  <a:schemeClr val="accent2"/>
                </a:solidFill>
              </a:rPr>
              <a:t>Solving Differential Equation via Laplace transform</a:t>
            </a:r>
            <a:endParaRPr lang="en-US" sz="2800" b="1" u="sn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5691" y="3068960"/>
                <a:ext cx="8447833" cy="372134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18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+5</m:t>
                      </m:r>
                      <m:acc>
                        <m:accPr>
                          <m:chr m:val="̇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+4</m:t>
                      </m:r>
                      <m:r>
                        <a:rPr lang="en-US" sz="18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r>
                        <a:rPr lang="en-US" sz="1800" b="0" i="1" smtClean="0"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,  </m:t>
                      </m:r>
                      <m:r>
                        <a:rPr lang="en-US" sz="18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=0,  </m:t>
                      </m:r>
                      <m:acc>
                        <m:accPr>
                          <m:chr m:val="̇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=0,  </m:t>
                      </m:r>
                      <m:r>
                        <a:rPr lang="en-US" sz="1800" b="0" i="1" smtClean="0"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=2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/>
                            </a:rPr>
                            <m:t>−2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/>
                        </a:rPr>
                        <m:t>1(</m:t>
                      </m:r>
                      <m:r>
                        <a:rPr lang="en-US" sz="1800" b="0" i="1" smtClean="0">
                          <a:latin typeface="Cambria Math"/>
                        </a:rPr>
                        <m:t>𝑡</m:t>
                      </m:r>
                      <m:r>
                        <a:rPr lang="en-US" sz="1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800" dirty="0" smtClean="0"/>
              </a:p>
              <a:p>
                <a:endParaRPr lang="en-US" sz="1800" dirty="0"/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sz="1800" dirty="0" smtClean="0"/>
                  <a:t>Applying Laplace transform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/>
                      </a:rPr>
                      <m:t>𝑌</m:t>
                    </m:r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latin typeface="Cambria Math"/>
                      </a:rPr>
                      <m:t>+5</m:t>
                    </m:r>
                    <m:r>
                      <a:rPr lang="en-US" sz="1800" b="0" i="1" smtClean="0">
                        <a:latin typeface="Cambria Math"/>
                      </a:rPr>
                      <m:t>𝑠𝑌</m:t>
                    </m:r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latin typeface="Cambria Math"/>
                      </a:rPr>
                      <m:t>+4</m:t>
                    </m:r>
                    <m:r>
                      <a:rPr lang="en-US" sz="1800" b="0" i="1" smtClean="0">
                        <a:latin typeface="Cambria Math"/>
                      </a:rPr>
                      <m:t>𝑌</m:t>
                    </m:r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sz="1800" b="0" i="1" smtClean="0">
                            <a:latin typeface="Cambria Math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/>
                          </a:rPr>
                          <m:t>+2)</m:t>
                        </m:r>
                      </m:den>
                    </m:f>
                  </m:oMath>
                </a14:m>
                <a:r>
                  <a:rPr lang="en-US" sz="1800" dirty="0" smtClean="0"/>
                  <a:t> </a:t>
                </a:r>
              </a:p>
              <a:p>
                <a:endParaRPr lang="en-US" sz="1800" dirty="0"/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sz="1800" dirty="0" smtClean="0"/>
                  <a:t>Solve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𝑌</m:t>
                    </m:r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𝑠</m:t>
                        </m:r>
                      </m:e>
                    </m:d>
                  </m:oMath>
                </a14:m>
                <a:endParaRPr lang="en-US" sz="1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𝑌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+2)(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+1)(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+4)</m:t>
                          </m:r>
                        </m:den>
                      </m:f>
                    </m:oMath>
                  </m:oMathPara>
                </a14:m>
                <a:endParaRPr lang="en-US" sz="1800" dirty="0" smtClean="0"/>
              </a:p>
              <a:p>
                <a:endParaRPr lang="en-US" sz="1800" dirty="0" smtClean="0"/>
              </a:p>
              <a:p>
                <a:r>
                  <a:rPr lang="en-US" sz="1800" dirty="0" smtClean="0"/>
                  <a:t>Partial fraction expansion and inverse Laplace transform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/>
                              </a:rPr>
                              <m:t>−2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/>
                              </a:rPr>
                              <m:t>3</m:t>
                            </m:r>
                          </m:den>
                        </m:f>
                        <m:sSup>
                          <m:sSup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/>
                              </a:rPr>
                              <m:t>3</m:t>
                            </m:r>
                          </m:den>
                        </m:f>
                        <m:sSup>
                          <m:sSup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4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 smtClean="0"/>
                  <a:t>,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/>
                      </a:rPr>
                      <m:t>𝑡</m:t>
                    </m:r>
                    <m:r>
                      <a:rPr lang="en-US" sz="1800" b="0" i="1" dirty="0" smtClean="0">
                        <a:latin typeface="Cambria Math"/>
                      </a:rPr>
                      <m:t>&gt;0</m:t>
                    </m:r>
                  </m:oMath>
                </a14:m>
                <a:endParaRPr lang="en-US" sz="1800" dirty="0" smtClean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91" y="3068960"/>
                <a:ext cx="8447833" cy="3721340"/>
              </a:xfrm>
              <a:prstGeom prst="rect">
                <a:avLst/>
              </a:prstGeom>
              <a:blipFill rotWithShape="1">
                <a:blip r:embed="rId5"/>
                <a:stretch>
                  <a:fillRect l="-576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52400" y="0"/>
            <a:ext cx="8534400" cy="4572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3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801" y="457200"/>
            <a:ext cx="3600400" cy="648071"/>
          </a:xfrm>
          <a:noFill/>
        </p:spPr>
        <p:txBody>
          <a:bodyPr>
            <a:normAutofit/>
          </a:bodyPr>
          <a:lstStyle/>
          <a:p>
            <a:r>
              <a:rPr lang="en-US" sz="2800" b="1" u="sng" dirty="0" smtClean="0">
                <a:solidFill>
                  <a:schemeClr val="accent2"/>
                </a:solidFill>
              </a:rPr>
              <a:t>Dynamic Response</a:t>
            </a:r>
            <a:endParaRPr lang="en-US" sz="2800" b="1" u="sng" dirty="0">
              <a:solidFill>
                <a:schemeClr val="accent2"/>
              </a:solidFill>
            </a:endParaRPr>
          </a:p>
        </p:txBody>
      </p:sp>
      <p:pic>
        <p:nvPicPr>
          <p:cNvPr id="4" name="Picture 6" descr="ch03fig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601688"/>
            <a:ext cx="31527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323528" y="6326088"/>
            <a:ext cx="6624735" cy="304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200" dirty="0" smtClean="0">
                <a:latin typeface="Arial" charset="0"/>
                <a:ea typeface="ＭＳ Ｐゴシック" pitchFamily="-128" charset="-128"/>
              </a:rPr>
              <a:t>Illustration of convolution as the response of a system to a series of short pulse (impulse) input signals</a:t>
            </a:r>
            <a:endParaRPr lang="en-US" sz="1200" dirty="0">
              <a:latin typeface="Arial" charset="0"/>
              <a:ea typeface="ＭＳ Ｐゴシック" pitchFamily="-1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860032" y="1052736"/>
                <a:ext cx="2880320" cy="96693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/>
                  <a:t>Impulse response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052736"/>
                <a:ext cx="2880320" cy="966931"/>
              </a:xfrm>
              <a:prstGeom prst="rect">
                <a:avLst/>
              </a:prstGeom>
              <a:blipFill rotWithShape="1">
                <a:blip r:embed="rId3"/>
                <a:stretch>
                  <a:fillRect l="-1691" t="-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887384" y="3356991"/>
                <a:ext cx="3357024" cy="156453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/>
                  <a:t>Convolution Integral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</m:nary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         </m:t>
                      </m:r>
                      <m:r>
                        <a:rPr lang="en-US" sz="1800" i="1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sz="1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/>
                            </a:rPr>
                            <m:t>−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sz="1800" i="1">
                              <a:latin typeface="Cambria Math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84" y="3356991"/>
                <a:ext cx="3357024" cy="1564531"/>
              </a:xfrm>
              <a:prstGeom prst="rect">
                <a:avLst/>
              </a:prstGeom>
              <a:blipFill rotWithShape="1">
                <a:blip r:embed="rId4"/>
                <a:stretch>
                  <a:fillRect l="-1636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887384" y="5085184"/>
                <a:ext cx="33570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1800" dirty="0" smtClean="0"/>
                  <a:t>Superposition integral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𝑦</m:t>
                    </m:r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r>
                      <a:rPr lang="en-US" sz="1800" b="0" i="1" smtClean="0">
                        <a:latin typeface="Cambria Math"/>
                      </a:rPr>
                      <m:t>h</m:t>
                    </m:r>
                    <m:r>
                      <a:rPr lang="en-US" sz="1800" b="0" i="1" smtClean="0">
                        <a:latin typeface="Cambria Math"/>
                        <a:ea typeface="Cambria Math"/>
                      </a:rPr>
                      <m:t>∗</m:t>
                    </m:r>
                    <m:r>
                      <a:rPr lang="en-US" sz="1800" b="0" i="1" smtClean="0">
                        <a:latin typeface="Cambria Math"/>
                        <a:ea typeface="Cambria Math"/>
                      </a:rPr>
                      <m:t>𝑝</m:t>
                    </m:r>
                    <m:r>
                      <a:rPr lang="en-US" sz="18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800" b="0" i="1" smtClean="0">
                        <a:latin typeface="Cambria Math"/>
                        <a:ea typeface="Cambria Math"/>
                      </a:rPr>
                      <m:t>𝑝</m:t>
                    </m:r>
                    <m:r>
                      <a:rPr lang="en-US" sz="1800" b="0" i="1" smtClean="0">
                        <a:latin typeface="Cambria Math"/>
                        <a:ea typeface="Cambria Math"/>
                      </a:rPr>
                      <m:t>∗</m:t>
                    </m:r>
                    <m:r>
                      <a:rPr lang="en-US" sz="1800" b="0" i="1" smtClean="0">
                        <a:latin typeface="Cambria Math"/>
                        <a:ea typeface="Cambria Math"/>
                      </a:rPr>
                      <m:t>h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84" y="5085184"/>
                <a:ext cx="3357024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1273" t="-4717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52400" y="0"/>
            <a:ext cx="8534400" cy="4572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06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836712"/>
            <a:ext cx="7956911" cy="47667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Relation between transfer function and convolution integral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930" y="1315338"/>
            <a:ext cx="7140163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Transfer function : description of difference between input and output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2828" y="2161384"/>
                <a:ext cx="5535480" cy="22897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sz="1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/>
                            </a:rPr>
                            <m:t>−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sz="1800" i="1">
                              <a:latin typeface="Cambria Math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sz="1800" dirty="0">
                  <a:ea typeface="Cambria Math"/>
                </a:endParaRPr>
              </a:p>
              <a:p>
                <a:r>
                  <a:rPr lang="en-US" sz="1800" dirty="0"/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latin typeface="Cambria Math"/>
                          </a:rPr>
                          <m:t>−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∞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1800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h</m:t>
                            </m:r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180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p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𝑑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</m:nary>
                  </m:oMath>
                </a14:m>
                <a:endParaRPr lang="en-US" sz="1800" dirty="0" smtClean="0">
                  <a:ea typeface="Cambria Math"/>
                </a:endParaRPr>
              </a:p>
              <a:p>
                <a:r>
                  <a:rPr lang="en-US" sz="1800" dirty="0"/>
                  <a:t> </a:t>
                </a:r>
                <a:r>
                  <a:rPr lang="en-US" sz="1800" dirty="0" smtClean="0"/>
                  <a:t>                          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latin typeface="Cambria Math"/>
                          </a:rPr>
                          <m:t>−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∞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1800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h</m:t>
                            </m:r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sup>
                        </m:sSup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𝑑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</m:nary>
                    <m:sSup>
                      <m:sSupPr>
                        <m:ctrlPr>
                          <a:rPr lang="en-US" sz="1800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sz="1800" i="1" dirty="0" smtClean="0">
                  <a:latin typeface="Cambria Math"/>
                  <a:ea typeface="Cambria Math"/>
                </a:endParaRPr>
              </a:p>
              <a:p>
                <a:r>
                  <a:rPr lang="en-US" sz="1800" b="0" dirty="0" smtClean="0"/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r>
                      <a:rPr lang="en-US" sz="1800" b="0" i="1" smtClean="0">
                        <a:latin typeface="Cambria Math"/>
                      </a:rPr>
                      <m:t>𝐻</m:t>
                    </m:r>
                    <m:r>
                      <a:rPr lang="en-US" sz="1800" b="0" i="1" smtClean="0">
                        <a:latin typeface="Cambria Math"/>
                      </a:rPr>
                      <m:t>(</m:t>
                    </m:r>
                    <m:r>
                      <a:rPr lang="en-US" sz="1800" b="0" i="1" smtClean="0">
                        <a:latin typeface="Cambria Math"/>
                      </a:rPr>
                      <m:t>𝑠</m:t>
                    </m:r>
                    <m:r>
                      <a:rPr lang="en-US" sz="1800" b="0" i="1" smtClean="0">
                        <a:latin typeface="Cambria Math"/>
                      </a:rPr>
                      <m:t>)</m:t>
                    </m:r>
                    <m:sSup>
                      <m:sSup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𝑠𝑡</m:t>
                        </m:r>
                      </m:sup>
                    </m:sSup>
                  </m:oMath>
                </a14:m>
                <a:endParaRPr lang="en-US" sz="1800" dirty="0" smtClean="0"/>
              </a:p>
              <a:p>
                <a:endParaRPr lang="en-US" sz="1800" dirty="0" smtClean="0"/>
              </a:p>
              <a:p>
                <a:r>
                  <a:rPr lang="en-US" sz="1800" dirty="0" smtClean="0"/>
                  <a:t>We 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𝑠𝑡</m:t>
                        </m:r>
                      </m:sup>
                    </m:sSup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28" y="2161384"/>
                <a:ext cx="5535480" cy="2289729"/>
              </a:xfrm>
              <a:prstGeom prst="rect">
                <a:avLst/>
              </a:prstGeom>
              <a:blipFill rotWithShape="1">
                <a:blip r:embed="rId2"/>
                <a:stretch>
                  <a:fillRect l="-769" b="-531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5691" y="4630563"/>
                <a:ext cx="5535480" cy="20197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/>
                  <a:t>Example.</a:t>
                </a:r>
                <a:endParaRPr lang="en-US" sz="1800" b="0" i="1" dirty="0" smtClean="0">
                  <a:latin typeface="Cambria Math"/>
                  <a:ea typeface="Cambria Math"/>
                </a:endParaRPr>
              </a:p>
              <a:p>
                <a:r>
                  <a:rPr lang="en-US" sz="1800" b="0" dirty="0" smtClean="0">
                    <a:ea typeface="Cambria Math"/>
                  </a:rPr>
                  <a:t>Consider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1800" i="1">
                        <a:latin typeface="Cambria Math"/>
                      </a:rPr>
                      <m:t>+</m:t>
                    </m:r>
                    <m:r>
                      <a:rPr lang="en-US" sz="1800" i="1">
                        <a:latin typeface="Cambria Math"/>
                      </a:rPr>
                      <m:t>𝑘𝑦</m:t>
                    </m:r>
                    <m:r>
                      <a:rPr lang="en-US" sz="18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:endParaRPr lang="en-US" sz="1800" dirty="0" smtClean="0"/>
              </a:p>
              <a:p>
                <a:endParaRPr lang="en-US" sz="1800" b="0" dirty="0"/>
              </a:p>
              <a:p>
                <a:r>
                  <a:rPr lang="en-US" sz="1800" dirty="0" smtClean="0"/>
                  <a:t>Express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𝑦</m:t>
                    </m:r>
                    <m:r>
                      <a:rPr lang="en-US" sz="1800" b="0" i="1" smtClean="0">
                        <a:latin typeface="Cambria Math"/>
                      </a:rPr>
                      <m:t>(</m:t>
                    </m:r>
                    <m:r>
                      <a:rPr lang="en-US" sz="1800" b="0" i="1" smtClean="0">
                        <a:latin typeface="Cambria Math"/>
                      </a:rPr>
                      <m:t>𝑡</m:t>
                    </m:r>
                    <m:r>
                      <a:rPr lang="en-US" sz="1800" b="0" i="1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sz="1800" dirty="0" smtClean="0"/>
                  <a:t>as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  <m:r>
                      <a:rPr lang="en-US" sz="1800" i="1">
                        <a:latin typeface="Cambria Math"/>
                      </a:rPr>
                      <m:t>(</m:t>
                    </m:r>
                    <m:r>
                      <a:rPr lang="en-US" sz="1800" i="1">
                        <a:latin typeface="Cambria Math"/>
                      </a:rPr>
                      <m:t>𝑠</m:t>
                    </m:r>
                    <m:r>
                      <a:rPr lang="en-US" sz="1800" i="1">
                        <a:latin typeface="Cambria Math"/>
                      </a:rPr>
                      <m:t>)</m:t>
                    </m:r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/>
                          </a:rPr>
                          <m:t>𝑠𝑡</m:t>
                        </m:r>
                      </m:sup>
                    </m:sSup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 smtClean="0"/>
                  <a:t>, 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𝑠</m:t>
                      </m:r>
                      <m:r>
                        <a:rPr lang="en-US" sz="1800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𝑠</m:t>
                          </m:r>
                        </m:e>
                      </m:d>
                      <m:sSup>
                        <m:s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𝑠𝑡</m:t>
                          </m:r>
                        </m:sup>
                      </m:sSup>
                      <m:r>
                        <a:rPr lang="en-US" sz="1800" b="0" i="1" smtClean="0">
                          <a:latin typeface="Cambria Math"/>
                        </a:rPr>
                        <m:t>+</m:t>
                      </m:r>
                      <m:r>
                        <a:rPr lang="en-US" sz="1800" b="0" i="1" smtClean="0">
                          <a:latin typeface="Cambria Math"/>
                        </a:rPr>
                        <m:t>𝑘𝐻</m:t>
                      </m:r>
                      <m:r>
                        <a:rPr lang="en-US" sz="1800" i="1">
                          <a:latin typeface="Cambria Math"/>
                        </a:rPr>
                        <m:t>(</m:t>
                      </m:r>
                      <m:r>
                        <a:rPr lang="en-US" sz="1800" i="1">
                          <a:latin typeface="Cambria Math"/>
                        </a:rPr>
                        <m:t>𝑠</m:t>
                      </m:r>
                      <m:r>
                        <a:rPr lang="en-US" sz="1800" i="1">
                          <a:latin typeface="Cambria Math"/>
                        </a:rPr>
                        <m:t>)</m:t>
                      </m:r>
                      <m:sSup>
                        <m:s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𝑠𝑡</m:t>
                          </m:r>
                        </m:sup>
                      </m:sSup>
                      <m:r>
                        <a:rPr lang="en-US" sz="18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sz="1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91" y="4630563"/>
                <a:ext cx="5535480" cy="2019784"/>
              </a:xfrm>
              <a:prstGeom prst="rect">
                <a:avLst/>
              </a:prstGeom>
              <a:blipFill rotWithShape="1">
                <a:blip r:embed="rId3"/>
                <a:stretch>
                  <a:fillRect l="-879" t="-1201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03423" y="2651601"/>
                <a:ext cx="2615340" cy="6899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𝐻</m:t>
                      </m:r>
                      <m:r>
                        <a:rPr lang="en-US" sz="1800" b="0" i="1" smtClean="0">
                          <a:latin typeface="Cambria Math"/>
                        </a:rPr>
                        <m:t>(</m:t>
                      </m:r>
                      <m:r>
                        <a:rPr lang="en-US" sz="1800" b="0" i="1" smtClean="0">
                          <a:latin typeface="Cambria Math"/>
                        </a:rPr>
                        <m:t>𝑠</m:t>
                      </m:r>
                      <m:r>
                        <a:rPr lang="en-US" sz="1800" b="0" i="1" smtClean="0">
                          <a:latin typeface="Cambria Math"/>
                        </a:rPr>
                        <m:t>)=</m:t>
                      </m:r>
                      <m:nary>
                        <m:naryPr>
                          <m:ctrlPr>
                            <a:rPr lang="en-US" sz="1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/>
                            </a:rPr>
                            <m:t>−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423" y="2651601"/>
                <a:ext cx="2615340" cy="6899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201289" y="4630563"/>
                <a:ext cx="2615340" cy="12033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/>
                  <a:t>Output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sz="18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1800" b="0" i="1" smtClean="0"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sz="18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1800" dirty="0" smtClean="0"/>
                  <a:t> satisfies</a:t>
                </a:r>
              </a:p>
              <a:p>
                <a:endParaRPr lang="en-US" sz="1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)</m:t>
                      </m:r>
                      <m:r>
                        <a:rPr lang="en-US" sz="180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289" y="4630563"/>
                <a:ext cx="2615340" cy="1203343"/>
              </a:xfrm>
              <a:prstGeom prst="rect">
                <a:avLst/>
              </a:prstGeom>
              <a:blipFill rotWithShape="1">
                <a:blip r:embed="rId5"/>
                <a:stretch>
                  <a:fillRect l="-1624" t="-2010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52400" y="0"/>
            <a:ext cx="8534400" cy="4572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20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476672"/>
            <a:ext cx="5220607" cy="47667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DC Motor analysis via transfer function</a:t>
            </a:r>
            <a:endParaRPr lang="en-US" sz="24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5690" y="1052736"/>
                <a:ext cx="7848718" cy="136306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1800" dirty="0" smtClean="0"/>
                  <a:t>DC Motor </a:t>
                </a:r>
                <a:r>
                  <a:rPr lang="en-US" sz="1800" dirty="0" err="1" smtClean="0"/>
                  <a:t>modelling</a:t>
                </a:r>
                <a:r>
                  <a:rPr lang="en-US" sz="1800" dirty="0" smtClean="0"/>
                  <a:t> : </a:t>
                </a:r>
              </a:p>
              <a:p>
                <a:pPr algn="ctr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sz="180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80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+</m:t>
                    </m:r>
                    <m:r>
                      <a:rPr lang="en-US" sz="1800" b="0" i="1" smtClean="0">
                        <a:latin typeface="Cambria Math"/>
                      </a:rPr>
                      <m:t>𝑏</m:t>
                    </m:r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endParaRPr lang="en-US" sz="1800" dirty="0" smtClean="0"/>
              </a:p>
              <a:p>
                <a:pPr algn="ctr"/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𝑎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𝑎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𝑎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𝑒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endParaRPr lang="en-US" sz="1800" dirty="0" smtClean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b="1" i="0" smtClean="0">
                        <a:latin typeface="Cambria Math"/>
                      </a:rPr>
                      <m:t>x</m:t>
                    </m:r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[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/>
                          </a:rPr>
                          <m:t> 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1800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/>
                          </a:rPr>
                          <m:t>  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/>
                          </a:rPr>
                          <m:t>]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dirty="0" smtClean="0"/>
                  <a:t>,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/>
                      </a:rPr>
                      <m:t>𝑢</m:t>
                    </m:r>
                    <m:r>
                      <a:rPr lang="en-US" sz="1800" b="0" i="1" dirty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1800" b="0" i="1" dirty="0" smtClean="0"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endParaRPr lang="en-US" sz="180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90" y="1052736"/>
                <a:ext cx="7848718" cy="1363065"/>
              </a:xfrm>
              <a:prstGeom prst="rect">
                <a:avLst/>
              </a:prstGeom>
              <a:blipFill rotWithShape="1">
                <a:blip r:embed="rId2"/>
                <a:stretch>
                  <a:fillRect l="-465" t="-1778" b="-533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152" y="2632753"/>
                <a:ext cx="4032448" cy="39948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b="1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b="1" i="0" smtClean="0">
                              <a:latin typeface="Cambria Math"/>
                            </a:rPr>
                            <m:t>𝐱</m:t>
                          </m:r>
                        </m:e>
                      </m:acc>
                      <m:r>
                        <a:rPr lang="en-US" sz="1800" b="1" i="1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b="1" smtClean="0">
                          <a:latin typeface="Cambria Math"/>
                        </a:rPr>
                        <m:t>F</m:t>
                      </m:r>
                      <m:r>
                        <m:rPr>
                          <m:nor/>
                        </m:rPr>
                        <a:rPr lang="en-US" sz="1800" b="1" i="0" smtClean="0">
                          <a:latin typeface="Cambria Math"/>
                        </a:rPr>
                        <m:t>x</m:t>
                      </m:r>
                      <m:r>
                        <m:rPr>
                          <m:nor/>
                        </m:rPr>
                        <a:rPr lang="en-US" sz="1800" b="1" i="0" smtClean="0">
                          <a:latin typeface="Cambria Math"/>
                        </a:rPr>
                        <m:t> +</m:t>
                      </m:r>
                      <m:r>
                        <m:rPr>
                          <m:nor/>
                        </m:rPr>
                        <a:rPr lang="en-US" sz="1800" b="1" i="0" smtClean="0">
                          <a:latin typeface="Cambria Math"/>
                        </a:rPr>
                        <m:t>G</m:t>
                      </m:r>
                      <m:r>
                        <m:rPr>
                          <m:nor/>
                        </m:rPr>
                        <a:rPr lang="en-US" sz="1800" i="0" smtClean="0">
                          <a:latin typeface="Cambria Math"/>
                        </a:rPr>
                        <m:t>u</m:t>
                      </m:r>
                    </m:oMath>
                  </m:oMathPara>
                </a14:m>
                <a:endParaRPr lang="en-US" sz="1800" i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b="1" i="0" smtClean="0">
                          <a:latin typeface="Cambria Math"/>
                        </a:rPr>
                        <m:t>y</m:t>
                      </m:r>
                      <m:r>
                        <m:rPr>
                          <m:nor/>
                        </m:rPr>
                        <a:rPr lang="en-US" sz="1800" b="1" i="0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b="1" i="0" smtClean="0">
                          <a:latin typeface="Cambria Math"/>
                        </a:rPr>
                        <m:t>Hx</m:t>
                      </m:r>
                      <m:r>
                        <m:rPr>
                          <m:nor/>
                        </m:rPr>
                        <a:rPr lang="en-US" sz="1800" b="1">
                          <a:latin typeface="Cambria Math"/>
                        </a:rPr>
                        <m:t> +</m:t>
                      </m:r>
                      <m:r>
                        <m:rPr>
                          <m:nor/>
                        </m:rPr>
                        <a:rPr lang="en-US" sz="1800" i="1" smtClean="0">
                          <a:latin typeface="Cambria Math"/>
                        </a:rPr>
                        <m:t>J</m:t>
                      </m:r>
                      <m:r>
                        <m:rPr>
                          <m:nor/>
                        </m:rPr>
                        <a:rPr lang="en-US" sz="1800" i="0" smtClean="0">
                          <a:latin typeface="Cambria Math"/>
                        </a:rPr>
                        <m:t>u</m:t>
                      </m:r>
                    </m:oMath>
                  </m:oMathPara>
                </a14:m>
                <a:endParaRPr lang="en-US" sz="1800" i="0" dirty="0" smtClean="0">
                  <a:latin typeface="Cambria Math"/>
                </a:endParaRPr>
              </a:p>
              <a:p>
                <a:endParaRPr lang="en-US" sz="1800" i="0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b="1" i="0" smtClean="0">
                        <a:latin typeface="Cambria Math"/>
                      </a:rPr>
                      <m:t>F</m:t>
                    </m:r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100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−10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 smtClean="0"/>
                  <a:t>,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/>
                      </a:rPr>
                      <m:t>𝐆</m:t>
                    </m:r>
                    <m:r>
                      <a:rPr lang="en-US" sz="1800" b="0" i="0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 smtClean="0">
                    <a:ea typeface="Cambria Math"/>
                  </a:rPr>
                  <a:t>,</a:t>
                </a:r>
              </a:p>
              <a:p>
                <a:endParaRPr lang="en-US" sz="1800" b="1" i="0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/>
                      </a:rPr>
                      <m:t>𝐇</m:t>
                    </m:r>
                    <m:r>
                      <a:rPr lang="en-US" sz="1800" b="0" i="0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i="1" dirty="0" smtClean="0">
                    <a:latin typeface="Cambria Math"/>
                    <a:ea typeface="Cambria Math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𝐽</m:t>
                    </m:r>
                    <m:r>
                      <a:rPr lang="en-US" sz="1800" b="0" i="1" smtClean="0">
                        <a:latin typeface="Cambria Math"/>
                      </a:rPr>
                      <m:t>=0</m:t>
                    </m:r>
                  </m:oMath>
                </a14:m>
                <a:endParaRPr lang="en-US" sz="1800" dirty="0" smtClean="0"/>
              </a:p>
              <a:p>
                <a:endParaRPr lang="en-US" sz="1800" dirty="0" smtClean="0"/>
              </a:p>
              <a:p>
                <a:endParaRPr lang="en-US" sz="1800" dirty="0" smtClean="0"/>
              </a:p>
              <a:p>
                <a:r>
                  <a:rPr lang="en-US" sz="1800" dirty="0" smtClean="0"/>
                  <a:t>Transfer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latin typeface="Cambria Math"/>
                        </a:rPr>
                        <m:t> </m:t>
                      </m:r>
                      <m:r>
                        <a:rPr lang="en-US" sz="18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100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/>
                            </a:rPr>
                            <m:t>+10.1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/>
                            </a:rPr>
                            <m:t>+101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800" dirty="0" smtClean="0"/>
              </a:p>
              <a:p>
                <a:pPr algn="ctr"/>
                <a:r>
                  <a:rPr lang="en-US" sz="1800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/>
                          </a:rPr>
                          <m:t>100</m:t>
                        </m:r>
                      </m:num>
                      <m:den>
                        <m:r>
                          <a:rPr lang="en-US" sz="1800" i="1">
                            <a:latin typeface="Cambria Math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/>
                          </a:rPr>
                          <m:t>+5.05+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/>
                          </a:rPr>
                          <m:t>8.6889)(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/>
                          </a:rPr>
                          <m:t>+5.05−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/>
                          </a:rPr>
                          <m:t>8.6889)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52" y="2632753"/>
                <a:ext cx="4032448" cy="3994812"/>
              </a:xfrm>
              <a:prstGeom prst="rect">
                <a:avLst/>
              </a:prstGeom>
              <a:blipFill rotWithShape="1">
                <a:blip r:embed="rId3"/>
                <a:stretch>
                  <a:fillRect l="-1207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AACLHRQ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702060"/>
            <a:ext cx="4259560" cy="3438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5508103" y="6123509"/>
            <a:ext cx="2871329" cy="5040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200" dirty="0" smtClean="0">
                <a:latin typeface="Arial" charset="0"/>
                <a:ea typeface="ＭＳ Ｐゴシック" pitchFamily="-128" charset="-128"/>
              </a:rPr>
              <a:t>Transient response for DC motor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52400" y="0"/>
            <a:ext cx="8534400" cy="4572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68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564" y="404664"/>
            <a:ext cx="6012695" cy="47667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Satellite System analysis via transfer function</a:t>
            </a:r>
            <a:endParaRPr lang="en-US" sz="24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79912" y="1844824"/>
                <a:ext cx="1656030" cy="12016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1800" dirty="0" smtClean="0"/>
                  <a:t>Modelling 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acc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𝜔</m:t>
                      </m:r>
                    </m:oMath>
                  </m:oMathPara>
                </a14:m>
                <a:endParaRPr lang="en-US" sz="18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b="0" i="1" dirty="0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b="0" i="1" dirty="0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acc>
                      <m:r>
                        <a:rPr lang="en-US" sz="1800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dirty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dirty="0" smtClean="0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sz="1800" b="0" i="1" dirty="0" smtClean="0">
                              <a:latin typeface="Cambria Math"/>
                            </a:rPr>
                            <m:t>𝐼</m:t>
                          </m:r>
                        </m:den>
                      </m:f>
                      <m:sSub>
                        <m:sSubPr>
                          <m:ctrlPr>
                            <a:rPr lang="en-US" sz="18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800" b="0" i="1" dirty="0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80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1844824"/>
                <a:ext cx="1656030" cy="1201611"/>
              </a:xfrm>
              <a:prstGeom prst="rect">
                <a:avLst/>
              </a:prstGeom>
              <a:blipFill rotWithShape="1">
                <a:blip r:embed="rId2"/>
                <a:stretch>
                  <a:fillRect l="-1825" t="-2010" r="-182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58687" y="3356992"/>
                <a:ext cx="2484276" cy="26446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b="1" i="0" smtClean="0">
                        <a:latin typeface="Cambria Math"/>
                      </a:rPr>
                      <m:t>F</m:t>
                    </m:r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 smtClean="0"/>
                  <a:t>,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/>
                      </a:rPr>
                      <m:t>𝐆</m:t>
                    </m:r>
                    <m:r>
                      <a:rPr lang="en-US" sz="1800" b="0" i="0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0.0002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 smtClean="0">
                    <a:ea typeface="Cambria Math"/>
                  </a:rPr>
                  <a:t>,</a:t>
                </a:r>
              </a:p>
              <a:p>
                <a:endParaRPr lang="en-US" sz="1800" b="1" i="0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/>
                      </a:rPr>
                      <m:t>𝐇</m:t>
                    </m:r>
                    <m:r>
                      <a:rPr lang="en-US" sz="1800" b="0" i="0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i="1" dirty="0" smtClean="0">
                    <a:latin typeface="Cambria Math"/>
                    <a:ea typeface="Cambria Math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𝐽</m:t>
                    </m:r>
                    <m:r>
                      <a:rPr lang="en-US" sz="1800" b="0" i="1" smtClean="0">
                        <a:latin typeface="Cambria Math"/>
                      </a:rPr>
                      <m:t>=0</m:t>
                    </m:r>
                  </m:oMath>
                </a14:m>
                <a:endParaRPr lang="en-US" sz="1800" dirty="0" smtClean="0"/>
              </a:p>
              <a:p>
                <a:endParaRPr lang="en-US" sz="1800" dirty="0" smtClean="0"/>
              </a:p>
              <a:p>
                <a:r>
                  <a:rPr lang="en-US" sz="1800" dirty="0" smtClean="0"/>
                  <a:t>Transfer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latin typeface="Cambria Math"/>
                        </a:rPr>
                        <m:t> </m:t>
                      </m:r>
                      <m:r>
                        <a:rPr lang="en-US" sz="18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0.0002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687" y="3356992"/>
                <a:ext cx="2484276" cy="2644635"/>
              </a:xfrm>
              <a:prstGeom prst="rect">
                <a:avLst/>
              </a:prstGeom>
              <a:blipFill rotWithShape="1">
                <a:blip r:embed="rId3"/>
                <a:stretch>
                  <a:fillRect l="-1956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5" descr="AACLHRR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65" y="991486"/>
            <a:ext cx="304165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>
          <a:xfrm>
            <a:off x="4319465" y="6130531"/>
            <a:ext cx="4824535" cy="3429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200" dirty="0" smtClean="0">
                <a:latin typeface="Arial" charset="0"/>
                <a:ea typeface="ＭＳ Ｐゴシック" pitchFamily="-128" charset="-128"/>
              </a:rPr>
              <a:t>Transient response for satellite: (a) thrust input; (b) satellite attitude</a:t>
            </a:r>
          </a:p>
        </p:txBody>
      </p:sp>
      <p:pic>
        <p:nvPicPr>
          <p:cNvPr id="12" name="Picture 5" descr="AACLHRT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54264"/>
            <a:ext cx="30099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5"/>
          <p:cNvSpPr txBox="1">
            <a:spLocks noChangeArrowheads="1"/>
          </p:cNvSpPr>
          <p:nvPr/>
        </p:nvSpPr>
        <p:spPr>
          <a:xfrm>
            <a:off x="33504" y="5986378"/>
            <a:ext cx="4401674" cy="685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200" dirty="0" smtClean="0">
                <a:latin typeface="Arial" charset="0"/>
                <a:ea typeface="ＭＳ Ｐゴシック" pitchFamily="-128" charset="-128"/>
              </a:rPr>
              <a:t>Transient response for satellite (double-pulse): (a) thrust input; (b) satellite attitude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52400" y="0"/>
            <a:ext cx="8534400" cy="4572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8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75" y="404664"/>
            <a:ext cx="2988359" cy="47667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2800" b="1" dirty="0" smtClean="0">
                <a:solidFill>
                  <a:schemeClr val="accent6"/>
                </a:solidFill>
              </a:rPr>
              <a:t>Block Diagram</a:t>
            </a:r>
            <a:endParaRPr lang="en-US" sz="2800" b="1" dirty="0">
              <a:solidFill>
                <a:schemeClr val="accent6"/>
              </a:solidFill>
            </a:endParaRPr>
          </a:p>
        </p:txBody>
      </p:sp>
      <p:pic>
        <p:nvPicPr>
          <p:cNvPr id="8" name="Picture 3" descr="AACLHRV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49" y="838666"/>
            <a:ext cx="7364823" cy="1742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AACLHRW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48569"/>
            <a:ext cx="5256584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 descr="Picture 2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960" y="2948569"/>
            <a:ext cx="3610519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79220" y="1340768"/>
            <a:ext cx="1805260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Algebra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Simplification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2</a:t>
            </a:r>
            <a:r>
              <a:rPr lang="en-US" sz="1400" baseline="30000" dirty="0" smtClean="0"/>
              <a:t>nd</a:t>
            </a:r>
            <a:r>
              <a:rPr lang="en-US" sz="1400" dirty="0" smtClean="0"/>
              <a:t> order system</a:t>
            </a:r>
            <a:endParaRPr lang="en-US" sz="14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52400" y="0"/>
            <a:ext cx="8534400" cy="4572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68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52896"/>
            <a:ext cx="2988359" cy="47667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2800" b="1" dirty="0" smtClean="0">
                <a:solidFill>
                  <a:schemeClr val="accent6"/>
                </a:solidFill>
              </a:rPr>
              <a:t>Block Diagram</a:t>
            </a:r>
            <a:endParaRPr lang="en-US" sz="2800" b="1" dirty="0">
              <a:solidFill>
                <a:schemeClr val="accent6"/>
              </a:solidFill>
            </a:endParaRPr>
          </a:p>
        </p:txBody>
      </p:sp>
      <p:pic>
        <p:nvPicPr>
          <p:cNvPr id="3" name="Picture 4" descr="AACLHRZ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29568"/>
            <a:ext cx="406241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611560" y="6230842"/>
            <a:ext cx="2699792" cy="381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200" dirty="0" smtClean="0">
                <a:latin typeface="Arial" charset="0"/>
                <a:ea typeface="ＭＳ Ｐゴシック" pitchFamily="-128" charset="-128"/>
              </a:rPr>
              <a:t>Block-diagram simplification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129271" y="548680"/>
            <a:ext cx="2988359" cy="47667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u="sng" dirty="0" smtClean="0">
                <a:solidFill>
                  <a:srgbClr val="0070C0"/>
                </a:solidFill>
              </a:rPr>
              <a:t>Mason’s Rule</a:t>
            </a:r>
            <a:endParaRPr lang="en-US" sz="2800" b="1" u="sng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83968" y="1124744"/>
                <a:ext cx="4748329" cy="5435719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b="0" dirty="0" smtClean="0"/>
                  <a:t>General  formula to obtain transfer function</a:t>
                </a:r>
              </a:p>
              <a:p>
                <a:endParaRPr lang="en-US" sz="18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𝐺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𝑌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𝑈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 smtClean="0"/>
              </a:p>
              <a:p>
                <a:endParaRPr lang="en-US" sz="180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smtClean="0"/>
                  <a:t> Path gain of the </a:t>
                </a:r>
                <a:r>
                  <a:rPr lang="en-US" sz="1800" i="1" dirty="0" err="1" smtClean="0"/>
                  <a:t>i</a:t>
                </a:r>
                <a:r>
                  <a:rPr lang="en-US" sz="1800" dirty="0" err="1" smtClean="0"/>
                  <a:t>th</a:t>
                </a:r>
                <a:r>
                  <a:rPr lang="en-US" sz="1800" dirty="0" smtClean="0"/>
                  <a:t> forward path</a:t>
                </a:r>
              </a:p>
              <a:p>
                <a14:m>
                  <m:oMath xmlns:m="http://schemas.openxmlformats.org/officeDocument/2006/math">
                    <m:r>
                      <a:rPr lang="en-US" sz="1800" i="1" smtClean="0">
                        <a:latin typeface="Cambria Math"/>
                        <a:ea typeface="Cambria Math"/>
                      </a:rPr>
                      <m:t>∆</m:t>
                    </m:r>
                  </m:oMath>
                </a14:m>
                <a:r>
                  <a:rPr lang="en-US" sz="1800" dirty="0" smtClean="0"/>
                  <a:t>   System determinant </a:t>
                </a:r>
              </a:p>
              <a:p>
                <a:r>
                  <a:rPr lang="en-US" sz="1800" dirty="0" smtClean="0"/>
                  <a:t>=1-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 smtClean="0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smtClean="0">
                            <a:latin typeface="Cambria Math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800" b="0" i="0" smtClean="0">
                            <a:latin typeface="Cambria Math"/>
                          </a:rPr>
                          <m:t>all</m:t>
                        </m:r>
                        <m:r>
                          <m:rPr>
                            <m:nor/>
                          </m:rPr>
                          <a:rPr lang="en-US" sz="1800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b="0" i="0" smtClean="0">
                            <a:latin typeface="Cambria Math"/>
                          </a:rPr>
                          <m:t>individual</m:t>
                        </m:r>
                        <m:r>
                          <m:rPr>
                            <m:nor/>
                          </m:rPr>
                          <a:rPr lang="en-US" sz="1800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b="0" i="0" smtClean="0">
                            <a:latin typeface="Cambria Math"/>
                          </a:rPr>
                          <m:t>loop</m:t>
                        </m:r>
                        <m:r>
                          <m:rPr>
                            <m:nor/>
                          </m:rPr>
                          <a:rPr lang="en-US" sz="1800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b="0" i="0" smtClean="0">
                            <a:latin typeface="Cambria Math"/>
                          </a:rPr>
                          <m:t>gain</m:t>
                        </m:r>
                        <m:r>
                          <a:rPr lang="en-US" sz="1800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sz="1800" dirty="0" smtClean="0"/>
              </a:p>
              <a:p>
                <a:r>
                  <a:rPr lang="en-US" sz="1800" dirty="0" smtClean="0"/>
                  <a:t>  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eqArr>
                          <m:eqArr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1800" i="1"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/>
                              </a:rPr>
                              <m:t>gain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/>
                              </a:rPr>
                              <m:t>products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/>
                              </a:rPr>
                              <m:t>of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/>
                              </a:rPr>
                              <m:t>all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/>
                              </a:rPr>
                              <m:t>possible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/>
                              </a:rPr>
                              <m:t>two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/>
                              </a:rPr>
                              <m:t>loops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/>
                              </a:rPr>
                              <m:t>that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/>
                              </a:rPr>
                              <m:t>do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not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/>
                              </a:rPr>
                              <m:t>toutch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)</m:t>
                            </m:r>
                          </m:e>
                        </m:eqArr>
                      </m:e>
                    </m:nary>
                  </m:oMath>
                </a14:m>
                <a:endParaRPr lang="en-US" sz="1800" dirty="0" smtClean="0"/>
              </a:p>
              <a:p>
                <a:r>
                  <a:rPr lang="en-US" sz="1800" dirty="0" smtClean="0"/>
                  <a:t>   -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eqArr>
                          <m:eqArr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1800" i="1"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latin typeface="Cambria Math"/>
                              </a:rPr>
                              <m:t>gain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latin typeface="Cambria Math"/>
                              </a:rPr>
                              <m:t>products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latin typeface="Cambria Math"/>
                              </a:rPr>
                              <m:t>of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latin typeface="Cambria Math"/>
                              </a:rPr>
                              <m:t>all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latin typeface="Cambria Math"/>
                              </a:rPr>
                              <m:t>possible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/>
                              </a:rPr>
                              <m:t>three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latin typeface="Cambria Math"/>
                              </a:rPr>
                              <m:t>loops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latin typeface="Cambria Math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800">
                                <a:latin typeface="Cambria Math"/>
                              </a:rPr>
                              <m:t>that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latin typeface="Cambria Math"/>
                              </a:rPr>
                              <m:t>do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not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latin typeface="Cambria Math"/>
                              </a:rPr>
                              <m:t>toutch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)</m:t>
                            </m:r>
                          </m:e>
                        </m:eqArr>
                      </m:e>
                    </m:nary>
                  </m:oMath>
                </a14:m>
                <a:endParaRPr lang="en-US" sz="1800" dirty="0" smtClean="0"/>
              </a:p>
              <a:p>
                <a:r>
                  <a:rPr lang="en-US" sz="1800" dirty="0" smtClean="0"/>
                  <a:t>   + …</a:t>
                </a:r>
              </a:p>
              <a:p>
                <a:endParaRPr lang="en-US" sz="180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smtClean="0"/>
                  <a:t> </a:t>
                </a:r>
                <a:r>
                  <a:rPr lang="en-US" sz="1800" i="1" dirty="0" err="1" smtClean="0"/>
                  <a:t>i</a:t>
                </a:r>
                <a:r>
                  <a:rPr lang="en-US" sz="1800" dirty="0" err="1" smtClean="0"/>
                  <a:t>th</a:t>
                </a:r>
                <a:r>
                  <a:rPr lang="en-US" sz="1800" dirty="0" smtClean="0"/>
                  <a:t> forward path determinant</a:t>
                </a:r>
              </a:p>
              <a:p>
                <a:r>
                  <a:rPr lang="en-US" sz="1800" dirty="0" smtClean="0"/>
                  <a:t>   = value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mbria Math"/>
                      </a:rPr>
                      <m:t>∆</m:t>
                    </m:r>
                  </m:oMath>
                </a14:m>
                <a:r>
                  <a:rPr lang="en-US" sz="1800" dirty="0" smtClean="0"/>
                  <a:t> for that part of the block diagram   </a:t>
                </a:r>
              </a:p>
              <a:p>
                <a:r>
                  <a:rPr lang="en-US" sz="1800" dirty="0"/>
                  <a:t> </a:t>
                </a:r>
                <a:r>
                  <a:rPr lang="en-US" sz="1800" dirty="0" smtClean="0"/>
                  <a:t>     that does 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not </a:t>
                </a:r>
                <a:r>
                  <a:rPr lang="en-US" sz="1800" dirty="0" smtClean="0"/>
                  <a:t>touch the </a:t>
                </a:r>
                <a:r>
                  <a:rPr lang="en-US" sz="1800" i="1" dirty="0" err="1" smtClean="0"/>
                  <a:t>i</a:t>
                </a:r>
                <a:r>
                  <a:rPr lang="en-US" sz="1800" dirty="0" err="1" smtClean="0"/>
                  <a:t>th</a:t>
                </a:r>
                <a:r>
                  <a:rPr lang="en-US" sz="1800" dirty="0" smtClean="0"/>
                  <a:t> forward path</a:t>
                </a:r>
                <a:endParaRPr lang="en-US" sz="1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124744"/>
                <a:ext cx="4748329" cy="5435719"/>
              </a:xfrm>
              <a:prstGeom prst="rect">
                <a:avLst/>
              </a:prstGeom>
              <a:blipFill rotWithShape="1">
                <a:blip r:embed="rId3"/>
                <a:stretch>
                  <a:fillRect l="-1024" t="-448" b="-896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52400" y="0"/>
            <a:ext cx="8534400" cy="4572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06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3786" y="404664"/>
            <a:ext cx="4140487" cy="47667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28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Effect of Pole Location</a:t>
            </a:r>
            <a:endParaRPr lang="en-US" sz="28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6" descr="AACLHSI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36340"/>
            <a:ext cx="23241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AACLHSJ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60648"/>
            <a:ext cx="4032448" cy="2646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59832" y="2360029"/>
                <a:ext cx="1642629" cy="80528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en-US" sz="1600" b="0" i="1" smtClean="0">
                          <a:latin typeface="Cambria Math"/>
                        </a:rPr>
                        <m:t>1(</m:t>
                      </m:r>
                      <m:r>
                        <a:rPr lang="en-US" sz="1600" b="0" i="1" smtClean="0">
                          <a:latin typeface="Cambria Math"/>
                        </a:rPr>
                        <m:t>𝑡</m:t>
                      </m:r>
                      <m:r>
                        <a:rPr lang="en-US" sz="1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2360029"/>
                <a:ext cx="1642629" cy="805285"/>
              </a:xfrm>
              <a:prstGeom prst="rect">
                <a:avLst/>
              </a:prstGeom>
              <a:blipFill rotWithShape="1">
                <a:blip r:embed="rId4"/>
                <a:stretch>
                  <a:fillRect b="-298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28928" y="3831744"/>
                <a:ext cx="2003112" cy="33855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=1−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en-US" sz="1600" b="0" i="1" smtClean="0">
                          <a:latin typeface="Cambria Math"/>
                        </a:rPr>
                        <m:t>1(</m:t>
                      </m:r>
                      <m:r>
                        <a:rPr lang="en-US" sz="1600" b="0" i="1" smtClean="0">
                          <a:latin typeface="Cambria Math"/>
                        </a:rPr>
                        <m:t>𝑡</m:t>
                      </m:r>
                      <m:r>
                        <a:rPr lang="en-US" sz="1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928" y="3831744"/>
                <a:ext cx="2003112" cy="338554"/>
              </a:xfrm>
              <a:prstGeom prst="rect">
                <a:avLst/>
              </a:prstGeom>
              <a:blipFill rotWithShape="1">
                <a:blip r:embed="rId5"/>
                <a:stretch>
                  <a:fillRect b="-877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112060" y="2996952"/>
                <a:ext cx="3672408" cy="140096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+1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/>
                            </a:rPr>
                            <m:t>+3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lang="en-US" sz="1600" dirty="0" smtClean="0"/>
              </a:p>
              <a:p>
                <a:pPr algn="ctr"/>
                <a:r>
                  <a:rPr lang="en-US" sz="1600" dirty="0" smtClean="0"/>
                  <a:t>=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16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/>
                          </a:rPr>
                          <m:t>+1</m:t>
                        </m:r>
                      </m:den>
                    </m:f>
                    <m:r>
                      <a:rPr lang="en-US" sz="16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sz="1600" b="0" i="1" smtClean="0">
                            <a:latin typeface="Cambria Math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/>
                          </a:rPr>
                          <m:t>+2</m:t>
                        </m:r>
                      </m:den>
                    </m:f>
                  </m:oMath>
                </a14:m>
                <a:endParaRPr lang="en-US" sz="1600" dirty="0" smtClean="0"/>
              </a:p>
              <a:p>
                <a:endParaRPr lang="en-US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6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/>
                            </a:rPr>
                            <m:t>−</m:t>
                          </m:r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+3</m:t>
                      </m:r>
                      <m:sSup>
                        <m:sSupPr>
                          <m:ctrlPr>
                            <a:rPr lang="en-US" sz="16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&gt;0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060" y="2996952"/>
                <a:ext cx="3672408" cy="140096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AACLHSL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468858"/>
            <a:ext cx="3744416" cy="222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6804248" y="5760962"/>
            <a:ext cx="1391816" cy="3429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200" dirty="0" smtClean="0">
                <a:latin typeface="Arial" charset="0"/>
                <a:ea typeface="ＭＳ Ｐゴシック" pitchFamily="-128" charset="-128"/>
              </a:rPr>
              <a:t>Impulse response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52400" y="0"/>
            <a:ext cx="8534400" cy="4572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99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980728"/>
            <a:ext cx="6012695" cy="47667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28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Behavior w.r.t Pole location</a:t>
            </a:r>
            <a:endParaRPr lang="en-US" sz="2800" b="1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4" descr="AACLHSK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700808"/>
            <a:ext cx="72421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2400" y="0"/>
            <a:ext cx="8534400" cy="4572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14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6963" y="332656"/>
            <a:ext cx="4364230" cy="47667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800" b="1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nd</a:t>
            </a:r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order system characteristics</a:t>
            </a: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6021288"/>
            <a:ext cx="3384376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2</a:t>
            </a:r>
            <a:r>
              <a:rPr lang="en-US" sz="1800" baseline="30000" dirty="0" smtClean="0"/>
              <a:t>nd</a:t>
            </a:r>
            <a:r>
              <a:rPr lang="en-US" sz="1800" dirty="0" smtClean="0"/>
              <a:t> order system pole location</a:t>
            </a:r>
            <a:endParaRPr lang="en-US" sz="1800" dirty="0"/>
          </a:p>
        </p:txBody>
      </p:sp>
      <p:pic>
        <p:nvPicPr>
          <p:cNvPr id="8" name="Picture 4" descr="AACLHSM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4854"/>
            <a:ext cx="3251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067944" y="692696"/>
                <a:ext cx="4788024" cy="426046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b="0" dirty="0" smtClean="0"/>
                  <a:t>Typical transfer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/>
                            <m:sup>
                              <m:r>
                                <a:rPr lang="en-US" sz="1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/>
                            </a:rPr>
                            <m:t>+2</m:t>
                          </m:r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𝜁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/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800" dirty="0" smtClean="0"/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sz="1800" i="1" smtClean="0">
                        <a:latin typeface="Cambria Math"/>
                        <a:ea typeface="Cambria Math"/>
                      </a:rPr>
                      <m:t>𝜁</m:t>
                    </m:r>
                    <m:r>
                      <a:rPr lang="en-US" sz="18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1800" dirty="0" smtClean="0"/>
                  <a:t>is damping ratio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 smtClean="0"/>
                  <a:t> is natural frequency</a:t>
                </a:r>
              </a:p>
              <a:p>
                <a:r>
                  <a:rPr lang="en-US" sz="1800" dirty="0" smtClean="0">
                    <a:ea typeface="Cambria Math"/>
                  </a:rPr>
                  <a:t>Related parameters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/>
                        <a:ea typeface="Cambria Math"/>
                      </a:rPr>
                      <m:t>𝜎</m:t>
                    </m:r>
                    <m:r>
                      <a:rPr lang="en-US" sz="18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800" i="1">
                        <a:latin typeface="Cambria Math"/>
                        <a:ea typeface="Cambria Math"/>
                      </a:rPr>
                      <m:t>𝜁</m:t>
                    </m:r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𝑛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sz="180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1800" b="0" i="1" smtClean="0">
                            <a:latin typeface="Cambria Math"/>
                          </a:rPr>
                          <m:t>1−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𝜁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800" dirty="0" smtClean="0"/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/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18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𝜁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/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800" b="0" i="1" smtClean="0">
                              <a:latin typeface="Cambria Math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𝜁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dirty="0" smtClean="0"/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𝜁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/>
                        </a:rPr>
                        <m:t>(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)1(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692696"/>
                <a:ext cx="4788024" cy="4260462"/>
              </a:xfrm>
              <a:prstGeom prst="rect">
                <a:avLst/>
              </a:prstGeom>
              <a:blipFill rotWithShape="1">
                <a:blip r:embed="rId3"/>
                <a:stretch>
                  <a:fillRect l="-888" t="-571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4" descr="AACLHSO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800" y="5043973"/>
            <a:ext cx="4894312" cy="1814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52400" y="0"/>
            <a:ext cx="8534400" cy="4572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01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17538"/>
            <a:ext cx="3429000" cy="288925"/>
          </a:xfr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1200" dirty="0" smtClean="0">
                <a:ea typeface="ＭＳ Ｐゴシック" pitchFamily="-108" charset="-128"/>
              </a:rPr>
              <a:t>Elements of electric circuits</a:t>
            </a:r>
          </a:p>
        </p:txBody>
      </p:sp>
      <p:pic>
        <p:nvPicPr>
          <p:cNvPr id="15363" name="Picture 5" descr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2474913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 descr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762000"/>
            <a:ext cx="54864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81400" y="4311134"/>
            <a:ext cx="972381" cy="369332"/>
          </a:xfrm>
          <a:prstGeom prst="rect">
            <a:avLst/>
          </a:prstGeom>
          <a:blipFill rotWithShape="1">
            <a:blip r:embed="rId5"/>
            <a:stretch>
              <a:fillRect b="-1639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81400" y="4800600"/>
            <a:ext cx="3901068" cy="52944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7" name="TextBox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03782" y="5515425"/>
            <a:ext cx="3408049" cy="530658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52400" y="152400"/>
            <a:ext cx="87630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defRPr/>
            </a:pPr>
            <a:r>
              <a:rPr lang="en-US" sz="2400" b="1" dirty="0" smtClean="0">
                <a:solidFill>
                  <a:srgbClr val="FF0000"/>
                </a:solidFill>
              </a:rPr>
              <a:t>Digital Control and Automatic Control  </a:t>
            </a:r>
            <a:r>
              <a:rPr lang="en-US" sz="2400" b="1" dirty="0" smtClean="0">
                <a:solidFill>
                  <a:srgbClr val="FF0000"/>
                </a:solidFill>
              </a:rPr>
              <a:t>- Modelling                  EE327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64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ACLHSN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80"/>
            <a:ext cx="3672408" cy="5586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ACLHSP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548680"/>
            <a:ext cx="4210199" cy="3138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4921894" y="3573016"/>
            <a:ext cx="3798442" cy="685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200" dirty="0" smtClean="0">
                <a:latin typeface="Arial" charset="0"/>
                <a:ea typeface="ＭＳ Ｐゴシック" pitchFamily="-128" charset="-128"/>
              </a:rPr>
              <a:t>Second-order system response with an exponential envelope</a:t>
            </a: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32006" y="5949280"/>
            <a:ext cx="4320480" cy="685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200" dirty="0" smtClean="0">
                <a:latin typeface="Arial" charset="0"/>
                <a:ea typeface="ＭＳ Ｐゴシック" pitchFamily="-128" charset="-128"/>
              </a:rPr>
              <a:t>Responses of second-order systems versus </a:t>
            </a:r>
            <a:r>
              <a:rPr lang="en-US" sz="1200" i="1" dirty="0" smtClean="0">
                <a:latin typeface="Arial" charset="0"/>
                <a:ea typeface="ＭＳ Ｐゴシック" pitchFamily="-128" charset="-128"/>
              </a:rPr>
              <a:t>ζ</a:t>
            </a:r>
            <a:r>
              <a:rPr lang="en-US" sz="1200" dirty="0" smtClean="0">
                <a:latin typeface="Arial" charset="0"/>
                <a:ea typeface="ＭＳ Ｐゴシック" pitchFamily="-128" charset="-128"/>
              </a:rPr>
              <a:t>: (a) impulse responses; (b) step responses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48201" y="4365104"/>
                <a:ext cx="4278014" cy="2255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/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𝜁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/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800" i="1">
                              <a:latin typeface="Cambria Math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𝜁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endParaRPr lang="en-US" sz="18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𝐻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)/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1800" dirty="0" smtClean="0"/>
              </a:p>
              <a:p>
                <a:r>
                  <a:rPr lang="en-US" sz="1800" dirty="0" smtClean="0"/>
                  <a:t>   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=1−</m:t>
                    </m:r>
                    <m:sSup>
                      <m:sSup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𝜎</m:t>
                        </m:r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𝑑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/>
                          </a:rPr>
                          <m:t>𝑡</m:t>
                        </m:r>
                      </m:e>
                    </m:func>
                    <m:r>
                      <a:rPr lang="en-US" sz="18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𝜎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𝑑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𝑑</m:t>
                            </m:r>
                          </m:sub>
                        </m:s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e>
                    </m:func>
                    <m:r>
                      <a:rPr lang="en-US" sz="18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1800" dirty="0" smtClean="0"/>
              </a:p>
              <a:p>
                <a:endParaRPr lang="en-US" sz="1800" dirty="0"/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Prove this !!</a:t>
                </a:r>
                <a:endParaRPr lang="en-US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1" y="4365104"/>
                <a:ext cx="4278014" cy="2255874"/>
              </a:xfrm>
              <a:prstGeom prst="rect">
                <a:avLst/>
              </a:prstGeom>
              <a:blipFill rotWithShape="1">
                <a:blip r:embed="rId4"/>
                <a:stretch>
                  <a:fillRect l="-1284" b="-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52400" y="0"/>
            <a:ext cx="8534400" cy="4572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545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39552" y="0"/>
            <a:ext cx="4932575" cy="476672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Time domain Specifications</a:t>
            </a:r>
            <a:endParaRPr lang="en-US" sz="2800" b="1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AACLHSR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32" y="2513774"/>
            <a:ext cx="7772400" cy="382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 txBox="1">
                <a:spLocks noChangeArrowheads="1"/>
              </p:cNvSpPr>
              <p:nvPr/>
            </p:nvSpPr>
            <p:spPr>
              <a:xfrm>
                <a:off x="1115616" y="6309320"/>
                <a:ext cx="6912768" cy="459904"/>
              </a:xfrm>
              <a:prstGeom prst="rect">
                <a:avLst/>
              </a:prstGeom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:r>
                  <a:rPr lang="en-US" sz="1800" dirty="0" smtClean="0">
                    <a:latin typeface="Arial" charset="0"/>
                    <a:ea typeface="ＭＳ Ｐゴシック" pitchFamily="-128" charset="-128"/>
                  </a:rPr>
                  <a:t>Definition of rise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/>
                            <a:ea typeface="ＭＳ Ｐゴシック" pitchFamily="-128" charset="-128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  <a:ea typeface="ＭＳ Ｐゴシック" pitchFamily="-128" charset="-128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  <a:ea typeface="ＭＳ Ｐゴシック" pitchFamily="-128" charset="-128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Arial" charset="0"/>
                    <a:ea typeface="ＭＳ Ｐゴシック" pitchFamily="-128" charset="-128"/>
                  </a:rPr>
                  <a:t>, settling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  <a:ea typeface="ＭＳ Ｐゴシック" pitchFamily="-128" charset="-128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ea typeface="ＭＳ Ｐゴシック" pitchFamily="-128" charset="-128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  <a:ea typeface="ＭＳ Ｐゴシック" pitchFamily="-128" charset="-128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Arial" charset="0"/>
                    <a:ea typeface="ＭＳ Ｐゴシック" pitchFamily="-128" charset="-128"/>
                  </a:rPr>
                  <a:t>, and overshoot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  <a:ea typeface="ＭＳ Ｐゴシック" pitchFamily="-128" charset="-128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  <a:ea typeface="ＭＳ Ｐゴシック" pitchFamily="-128" charset="-128"/>
                          </a:rPr>
                          <m:t>𝑀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  <a:ea typeface="ＭＳ Ｐゴシック" pitchFamily="-128" charset="-128"/>
                          </a:rPr>
                          <m:t>𝑝</m:t>
                        </m:r>
                      </m:sub>
                    </m:sSub>
                  </m:oMath>
                </a14:m>
                <a:endParaRPr lang="en-US" sz="1800" i="1" baseline="-25000" dirty="0" smtClean="0">
                  <a:latin typeface="Arial" charset="0"/>
                  <a:ea typeface="ＭＳ Ｐゴシック" pitchFamily="-128" charset="-128"/>
                </a:endParaRPr>
              </a:p>
            </p:txBody>
          </p:sp>
        </mc:Choice>
        <mc:Fallback xmlns="">
          <p:sp>
            <p:nvSpPr>
              <p:cNvPr id="6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6309320"/>
                <a:ext cx="6912768" cy="459904"/>
              </a:xfrm>
              <a:prstGeom prst="rect">
                <a:avLst/>
              </a:prstGeom>
              <a:blipFill rotWithShape="1">
                <a:blip r:embed="rId4"/>
                <a:stretch>
                  <a:fillRect b="-9333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3568" y="548680"/>
                <a:ext cx="7272808" cy="2024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1800" dirty="0" smtClean="0"/>
                  <a:t>Rise time : 10%  =&gt; 90%,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sz="1800" i="1" smtClean="0">
                        <a:latin typeface="Cambria Math"/>
                        <a:ea typeface="Cambria Math"/>
                      </a:rPr>
                      <m:t>≅</m:t>
                    </m:r>
                    <m:f>
                      <m:fPr>
                        <m:ctrlPr>
                          <a:rPr lang="en-US" sz="180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1.8</m:t>
                        </m:r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 smtClean="0"/>
                  <a:t> 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1800" dirty="0" smtClean="0"/>
                  <a:t>Settling time : system transits to decay,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4.6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latin typeface="Cambria Math"/>
                                <a:ea typeface="Cambria Math"/>
                              </a:rPr>
                              <m:t>𝜁</m:t>
                            </m:r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4.6</m:t>
                        </m:r>
                      </m:num>
                      <m:den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𝜎</m:t>
                        </m:r>
                      </m:den>
                    </m:f>
                  </m:oMath>
                </a14:m>
                <a:endParaRPr lang="en-US" sz="1800" dirty="0" smtClean="0"/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1800" dirty="0" smtClean="0"/>
                  <a:t>Overshoot : maximum amount the system overshoots its final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𝜋𝜁</m:t>
                        </m:r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/>
                                    <a:ea typeface="Cambria Math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sup>
                    </m:sSup>
                  </m:oMath>
                </a14:m>
                <a:r>
                  <a:rPr lang="en-US" sz="1800" dirty="0" smtClean="0"/>
                  <a:t> 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1800" dirty="0" smtClean="0"/>
                  <a:t>Peak time : reach the maximum overshoot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1800" i="1" smtClean="0">
                            <a:latin typeface="Cambria Math"/>
                            <a:ea typeface="Cambria Math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48680"/>
                <a:ext cx="7272808" cy="2024978"/>
              </a:xfrm>
              <a:prstGeom prst="rect">
                <a:avLst/>
              </a:prstGeom>
              <a:blipFill rotWithShape="1">
                <a:blip r:embed="rId5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6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188640"/>
            <a:ext cx="2988359" cy="47667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2800" b="1" dirty="0" smtClean="0">
                <a:solidFill>
                  <a:schemeClr val="accent2"/>
                </a:solidFill>
              </a:rPr>
              <a:t>Analysis and Design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690" y="764703"/>
            <a:ext cx="7848718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Rise time, Overshoot, settling time  are considered and used </a:t>
            </a:r>
            <a:endParaRPr lang="en-US" sz="1800" dirty="0"/>
          </a:p>
        </p:txBody>
      </p:sp>
      <p:pic>
        <p:nvPicPr>
          <p:cNvPr id="8" name="Picture 4" descr="AACLHST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44" y="1484784"/>
            <a:ext cx="7772400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300948" y="4077072"/>
            <a:ext cx="8226425" cy="5040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200" dirty="0" smtClean="0">
                <a:latin typeface="Arial" charset="0"/>
                <a:ea typeface="ＭＳ Ｐゴシック" pitchFamily="-128" charset="-128"/>
              </a:rPr>
              <a:t>Graphs of regions in the </a:t>
            </a:r>
            <a:r>
              <a:rPr lang="en-US" sz="1200" i="1" dirty="0" smtClean="0">
                <a:latin typeface="Arial" charset="0"/>
                <a:ea typeface="ＭＳ Ｐゴシック" pitchFamily="-128" charset="-128"/>
              </a:rPr>
              <a:t>s</a:t>
            </a:r>
            <a:r>
              <a:rPr lang="en-US" sz="1200" dirty="0" smtClean="0">
                <a:latin typeface="Arial" charset="0"/>
                <a:ea typeface="ＭＳ Ｐゴシック" pitchFamily="-128" charset="-128"/>
              </a:rPr>
              <a:t>-plane delineated by certain transient requirements: (a) rise time; (b) overshoot;</a:t>
            </a:r>
            <a:br>
              <a:rPr lang="en-US" sz="1200" dirty="0" smtClean="0">
                <a:latin typeface="Arial" charset="0"/>
                <a:ea typeface="ＭＳ Ｐゴシック" pitchFamily="-128" charset="-128"/>
              </a:rPr>
            </a:br>
            <a:r>
              <a:rPr lang="en-US" sz="1200" dirty="0" smtClean="0">
                <a:latin typeface="Arial" charset="0"/>
                <a:ea typeface="ＭＳ Ｐゴシック" pitchFamily="-128" charset="-128"/>
              </a:rPr>
              <a:t>(c) settling time; (d) composite of all three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27585" y="5013176"/>
                <a:ext cx="2952328" cy="806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/>
                  <a:t>Requirements: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1800" i="1" smtClean="0">
                        <a:latin typeface="Cambria Math"/>
                        <a:ea typeface="Cambria Math"/>
                      </a:rPr>
                      <m:t>≥</m:t>
                    </m:r>
                    <m:f>
                      <m:fPr>
                        <m:ctrlPr>
                          <a:rPr lang="en-US" sz="180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1.8</m:t>
                        </m:r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 smtClean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  <a:ea typeface="Cambria Math"/>
                      </a:rPr>
                      <m:t>𝜁</m:t>
                    </m:r>
                    <m:r>
                      <a:rPr lang="en-US" sz="1800" i="1">
                        <a:latin typeface="Cambria Math"/>
                        <a:ea typeface="Cambria Math"/>
                      </a:rPr>
                      <m:t>≥</m:t>
                    </m:r>
                  </m:oMath>
                </a14:m>
                <a:r>
                  <a:rPr lang="en-US" sz="18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/>
                        <a:ea typeface="Cambria Math"/>
                      </a:rPr>
                      <m:t>𝜁</m:t>
                    </m:r>
                    <m:r>
                      <a:rPr lang="en-US" sz="1800" b="0" i="1" dirty="0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/>
                            <a:ea typeface="Cambria Math"/>
                          </a:rPr>
                          <m:t>𝑀</m:t>
                        </m:r>
                      </m:e>
                      <m:sub>
                        <m:r>
                          <a:rPr lang="en-US" sz="1800" b="0" i="1" dirty="0" smtClean="0"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en-US" sz="1800" b="0" i="1" dirty="0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1800" dirty="0" smtClean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  <a:ea typeface="Cambria Math"/>
                      </a:rPr>
                      <m:t>𝜎</m:t>
                    </m:r>
                    <m:r>
                      <a:rPr lang="en-US" sz="1800" i="1" dirty="0" smtClean="0">
                        <a:latin typeface="Cambria Math"/>
                        <a:ea typeface="Cambria Math"/>
                      </a:rPr>
                      <m:t>≥</m:t>
                    </m:r>
                    <m:f>
                      <m:fPr>
                        <m:ctrlPr>
                          <a:rPr lang="en-US" sz="1800" i="1" dirty="0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/>
                            <a:ea typeface="Cambria Math"/>
                          </a:rPr>
                          <m:t>4.6</m:t>
                        </m:r>
                      </m:num>
                      <m:den>
                        <m:sSub>
                          <m:sSubPr>
                            <m:ctrlPr>
                              <a:rPr lang="en-US" sz="1800" i="1" dirty="0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5" y="5013176"/>
                <a:ext cx="2952328" cy="806439"/>
              </a:xfrm>
              <a:prstGeom prst="rect">
                <a:avLst/>
              </a:prstGeom>
              <a:blipFill rotWithShape="1">
                <a:blip r:embed="rId3"/>
                <a:stretch>
                  <a:fillRect l="-1860" t="-3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4" descr="AACLHSS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563470"/>
            <a:ext cx="316686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5"/>
              <p:cNvSpPr txBox="1">
                <a:spLocks noChangeArrowheads="1"/>
              </p:cNvSpPr>
              <p:nvPr/>
            </p:nvSpPr>
            <p:spPr>
              <a:xfrm>
                <a:off x="7162800" y="5401650"/>
                <a:ext cx="1961729" cy="685800"/>
              </a:xfrm>
              <a:prstGeom prst="rect">
                <a:avLst/>
              </a:prstGeom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:r>
                  <a:rPr lang="en-US" sz="1200" dirty="0" smtClean="0">
                    <a:latin typeface="Arial" charset="0"/>
                    <a:ea typeface="ＭＳ Ｐゴシック" pitchFamily="-128" charset="-128"/>
                  </a:rPr>
                  <a:t>Overshoot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/>
                            <a:ea typeface="Cambria Math"/>
                          </a:rPr>
                          <m:t>𝑀</m:t>
                        </m:r>
                      </m:e>
                      <m:sub>
                        <m:r>
                          <a:rPr lang="en-US" sz="1200" i="1" dirty="0"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200" i="1" dirty="0" smtClean="0">
                    <a:latin typeface="Arial" charset="0"/>
                    <a:ea typeface="ＭＳ Ｐゴシック" pitchFamily="-128" charset="-128"/>
                  </a:rPr>
                  <a:t> </a:t>
                </a:r>
                <a:r>
                  <a:rPr lang="en-US" sz="1200" dirty="0" smtClean="0">
                    <a:latin typeface="Arial" charset="0"/>
                    <a:ea typeface="ＭＳ Ｐゴシック" pitchFamily="-128" charset="-128"/>
                  </a:rPr>
                  <a:t>versus damping ratio </a:t>
                </a:r>
                <a:r>
                  <a:rPr lang="en-US" sz="1200" i="1" dirty="0" smtClean="0">
                    <a:latin typeface="Arial" charset="0"/>
                    <a:ea typeface="ＭＳ Ｐゴシック" pitchFamily="-128" charset="-128"/>
                  </a:rPr>
                  <a:t>ζ </a:t>
                </a:r>
                <a:r>
                  <a:rPr lang="en-US" sz="1200" dirty="0" smtClean="0">
                    <a:latin typeface="Arial" charset="0"/>
                    <a:ea typeface="ＭＳ Ｐゴシック" pitchFamily="-128" charset="-128"/>
                  </a:rPr>
                  <a:t>for the second-order system</a:t>
                </a:r>
              </a:p>
            </p:txBody>
          </p:sp>
        </mc:Choice>
        <mc:Fallback xmlns="">
          <p:sp>
            <p:nvSpPr>
              <p:cNvPr id="14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5401650"/>
                <a:ext cx="1961729" cy="685800"/>
              </a:xfrm>
              <a:prstGeom prst="rect">
                <a:avLst/>
              </a:prstGeom>
              <a:blipFill rotWithShape="1">
                <a:blip r:embed="rId5"/>
                <a:stretch>
                  <a:fillRect b="-4425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521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640"/>
            <a:ext cx="5580647" cy="47667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Effects of Zeros and Additional Poles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690" y="764703"/>
            <a:ext cx="7848718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Euler’s relation : make easy to handle sinusoid and exponential expression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523" y="1340768"/>
                <a:ext cx="5535480" cy="31942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/>
                  <a:t>Consider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i="1">
                              <a:latin typeface="Cambria Math"/>
                            </a:rPr>
                            <m:t>𝑠</m:t>
                          </m:r>
                          <m:r>
                            <a:rPr lang="en-US" sz="1800" i="1">
                              <a:latin typeface="Cambria Math"/>
                            </a:rPr>
                            <m:t>+1)(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+2)</m:t>
                          </m:r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+1</m:t>
                          </m:r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𝑠</m:t>
                          </m:r>
                          <m:r>
                            <a:rPr lang="en-US" sz="1800" i="1">
                              <a:latin typeface="Cambria Math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lang="en-US" sz="1800" i="1" dirty="0" smtClean="0">
                  <a:latin typeface="Cambria Math"/>
                </a:endParaRPr>
              </a:p>
              <a:p>
                <a:endParaRPr lang="en-US" sz="18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+1.1)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1.1</m:t>
                          </m:r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r>
                            <a:rPr lang="en-US" sz="1800" i="1">
                              <a:latin typeface="Cambria Math"/>
                            </a:rPr>
                            <m:t>𝑠</m:t>
                          </m:r>
                          <m:r>
                            <a:rPr lang="en-US" sz="1800" i="1">
                              <a:latin typeface="Cambria Math"/>
                            </a:rPr>
                            <m:t>+1)(</m:t>
                          </m:r>
                          <m:r>
                            <a:rPr lang="en-US" sz="1800" i="1">
                              <a:latin typeface="Cambria Math"/>
                            </a:rPr>
                            <m:t>𝑠</m:t>
                          </m:r>
                          <m:r>
                            <a:rPr lang="en-US" sz="1800" i="1">
                              <a:latin typeface="Cambria Math"/>
                            </a:rPr>
                            <m:t>+2)</m:t>
                          </m:r>
                        </m:den>
                      </m:f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1.1</m:t>
                          </m:r>
                        </m:den>
                      </m:f>
                      <m:d>
                        <m:dPr>
                          <m:ctrlPr>
                            <a:rPr lang="en-US" sz="180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/>
                                </a:rPr>
                                <m:t>0.1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/>
                                </a:rPr>
                                <m:t>0.9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+2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800" i="1" dirty="0" smtClean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0.1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8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𝑠</m:t>
                          </m:r>
                          <m:r>
                            <a:rPr lang="en-US" sz="1800" i="1">
                              <a:latin typeface="Cambria Math"/>
                            </a:rPr>
                            <m:t>+1</m:t>
                          </m:r>
                        </m:den>
                      </m:f>
                      <m:r>
                        <a:rPr lang="en-US" sz="18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1.64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𝑠</m:t>
                          </m:r>
                          <m:r>
                            <a:rPr lang="en-US" sz="1800" i="1">
                              <a:latin typeface="Cambria Math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lang="en-US" sz="1800" i="1" dirty="0" smtClean="0">
                  <a:latin typeface="Cambria Math"/>
                  <a:ea typeface="Cambria Math"/>
                </a:endParaRPr>
              </a:p>
              <a:p>
                <a:endParaRPr lang="en-US" sz="1800" i="1" dirty="0">
                  <a:latin typeface="Cambria Math"/>
                  <a:ea typeface="Cambria Math"/>
                </a:endParaRP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1800" dirty="0" smtClean="0">
                    <a:ea typeface="Cambria Math"/>
                  </a:rPr>
                  <a:t>In general, zero near a pole reduces the amount of that term in the total response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23" y="1340768"/>
                <a:ext cx="5535480" cy="3194272"/>
              </a:xfrm>
              <a:prstGeom prst="rect">
                <a:avLst/>
              </a:prstGeom>
              <a:blipFill rotWithShape="1">
                <a:blip r:embed="rId2"/>
                <a:stretch>
                  <a:fillRect l="-879" t="-760" b="-1901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5690" y="4725144"/>
                <a:ext cx="5535480" cy="1948034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/>
                  <a:t>Zero affection analysis  by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𝑠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𝜁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+1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𝜁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/>
                                      <a:ea typeface="Cambria Math"/>
                                    </a:rPr>
                                    <m:t>𝑠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sz="1800" dirty="0" smtClean="0"/>
              </a:p>
              <a:p>
                <a:endParaRPr lang="en-US" sz="1800" dirty="0" smtClean="0"/>
              </a:p>
              <a:p>
                <a:pPr algn="ctr"/>
                <a:r>
                  <a:rPr lang="en-US" sz="1800" dirty="0" smtClean="0"/>
                  <a:t>Zero 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𝑠</m:t>
                    </m:r>
                    <m:r>
                      <a:rPr lang="en-US" sz="1800" b="0" i="1" smtClean="0">
                        <a:latin typeface="Cambria Math"/>
                      </a:rPr>
                      <m:t>=−</m:t>
                    </m:r>
                    <m:r>
                      <a:rPr lang="en-US" sz="1800" i="1">
                        <a:latin typeface="Cambria Math"/>
                        <a:ea typeface="Cambria Math"/>
                      </a:rPr>
                      <m:t>𝛼𝜁</m:t>
                    </m:r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=−</m:t>
                    </m:r>
                    <m:r>
                      <a:rPr lang="en-US" sz="1800" b="0" i="1" smtClean="0">
                        <a:latin typeface="Cambria Math"/>
                        <a:ea typeface="Cambria Math"/>
                      </a:rPr>
                      <m:t>𝛼𝜎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90" y="4725144"/>
                <a:ext cx="5535480" cy="1948034"/>
              </a:xfrm>
              <a:prstGeom prst="rect">
                <a:avLst/>
              </a:prstGeom>
              <a:blipFill rotWithShape="1">
                <a:blip r:embed="rId3"/>
                <a:stretch>
                  <a:fillRect l="-879" t="-1242" b="-3727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 descr="AACLHSV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147820"/>
            <a:ext cx="3131840" cy="2469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5"/>
          <p:cNvSpPr txBox="1">
            <a:spLocks noChangeArrowheads="1"/>
          </p:cNvSpPr>
          <p:nvPr/>
        </p:nvSpPr>
        <p:spPr>
          <a:xfrm>
            <a:off x="6106050" y="3616854"/>
            <a:ext cx="3071587" cy="3882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200" dirty="0" smtClean="0">
                <a:latin typeface="Arial" charset="0"/>
                <a:ea typeface="ＭＳ Ｐゴシック" pitchFamily="-128" charset="-128"/>
              </a:rPr>
              <a:t>Plots of the step response of a second-order system with a zero (</a:t>
            </a:r>
            <a:r>
              <a:rPr lang="en-US" sz="1200" i="1" dirty="0" smtClean="0">
                <a:latin typeface="Arial" charset="0"/>
                <a:ea typeface="ＭＳ Ｐゴシック" pitchFamily="-128" charset="-128"/>
              </a:rPr>
              <a:t>ζ </a:t>
            </a:r>
            <a:r>
              <a:rPr lang="en-US" sz="1200" dirty="0" smtClean="0">
                <a:latin typeface="Arial" charset="0"/>
                <a:ea typeface="ＭＳ Ｐゴシック" pitchFamily="-128" charset="-128"/>
              </a:rPr>
              <a:t>= 0.5)</a:t>
            </a:r>
          </a:p>
        </p:txBody>
      </p:sp>
      <p:pic>
        <p:nvPicPr>
          <p:cNvPr id="14" name="Picture 5" descr="AACLHSW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05064"/>
            <a:ext cx="3131840" cy="2188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5"/>
              <p:cNvSpPr txBox="1">
                <a:spLocks noChangeArrowheads="1"/>
              </p:cNvSpPr>
              <p:nvPr/>
            </p:nvSpPr>
            <p:spPr>
              <a:xfrm>
                <a:off x="5931170" y="6194047"/>
                <a:ext cx="3212829" cy="685800"/>
              </a:xfrm>
              <a:prstGeom prst="rect">
                <a:avLst/>
              </a:prstGeom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:r>
                  <a:rPr lang="en-US" sz="1200" dirty="0" smtClean="0">
                    <a:latin typeface="Arial" charset="0"/>
                    <a:ea typeface="ＭＳ Ｐゴシック" pitchFamily="-128" charset="-128"/>
                  </a:rPr>
                  <a:t>Plot of overshoot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/>
                            <a:ea typeface="Cambria Math"/>
                          </a:rPr>
                          <m:t>𝑀</m:t>
                        </m:r>
                      </m:e>
                      <m:sub>
                        <m:r>
                          <a:rPr lang="en-US" sz="1200" i="1" dirty="0"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200" i="1" dirty="0" smtClean="0">
                    <a:latin typeface="Arial" charset="0"/>
                    <a:ea typeface="ＭＳ Ｐゴシック" pitchFamily="-128" charset="-128"/>
                  </a:rPr>
                  <a:t> </a:t>
                </a:r>
                <a:r>
                  <a:rPr lang="en-US" sz="1200" dirty="0" smtClean="0">
                    <a:latin typeface="Arial" charset="0"/>
                    <a:ea typeface="ＭＳ Ｐゴシック" pitchFamily="-128" charset="-128"/>
                  </a:rPr>
                  <a:t>as a function of normalized zero location </a:t>
                </a:r>
                <a:r>
                  <a:rPr lang="en-US" sz="1200" i="1" dirty="0" smtClean="0">
                    <a:latin typeface="Arial" charset="0"/>
                    <a:ea typeface="ＭＳ Ｐゴシック" pitchFamily="-128" charset="-128"/>
                  </a:rPr>
                  <a:t>α</a:t>
                </a:r>
                <a:r>
                  <a:rPr lang="en-US" sz="1200" dirty="0" smtClean="0">
                    <a:latin typeface="Arial" charset="0"/>
                    <a:ea typeface="ＭＳ Ｐゴシック" pitchFamily="-128" charset="-128"/>
                  </a:rPr>
                  <a:t>. At </a:t>
                </a:r>
                <a:r>
                  <a:rPr lang="en-US" sz="1200" i="1" dirty="0" smtClean="0">
                    <a:latin typeface="Arial" charset="0"/>
                    <a:ea typeface="ＭＳ Ｐゴシック" pitchFamily="-128" charset="-128"/>
                  </a:rPr>
                  <a:t>α </a:t>
                </a:r>
                <a:r>
                  <a:rPr lang="en-US" sz="1200" dirty="0" smtClean="0">
                    <a:latin typeface="Arial" charset="0"/>
                    <a:ea typeface="ＭＳ Ｐゴシック" pitchFamily="-128" charset="-128"/>
                  </a:rPr>
                  <a:t>= 1, the real part of the zero equals the real part of the poles</a:t>
                </a:r>
              </a:p>
            </p:txBody>
          </p:sp>
        </mc:Choice>
        <mc:Fallback xmlns="">
          <p:sp>
            <p:nvSpPr>
              <p:cNvPr id="15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170" y="6194047"/>
                <a:ext cx="3212829" cy="685800"/>
              </a:xfrm>
              <a:prstGeom prst="rect">
                <a:avLst/>
              </a:prstGeom>
              <a:blipFill rotWithShape="1">
                <a:blip r:embed="rId6"/>
                <a:stretch>
                  <a:fillRect r="-569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94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3" y="188640"/>
            <a:ext cx="6300727" cy="47667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2800" b="1" dirty="0" smtClean="0">
                <a:solidFill>
                  <a:schemeClr val="accent2"/>
                </a:solidFill>
              </a:rPr>
              <a:t>Minimum Phase and </a:t>
            </a:r>
            <a:r>
              <a:rPr lang="en-US" sz="2800" b="1" dirty="0" err="1" smtClean="0">
                <a:solidFill>
                  <a:schemeClr val="accent2"/>
                </a:solidFill>
              </a:rPr>
              <a:t>Nonminimum</a:t>
            </a:r>
            <a:r>
              <a:rPr lang="en-US" sz="2800" b="1" dirty="0" smtClean="0">
                <a:solidFill>
                  <a:schemeClr val="accent2"/>
                </a:solidFill>
              </a:rPr>
              <a:t> Phase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5690" y="764703"/>
                <a:ext cx="7848718" cy="9410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/</m:t>
                          </m:r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𝜁</m:t>
                          </m:r>
                          <m:r>
                            <a:rPr lang="en-US" sz="1800" i="1">
                              <a:latin typeface="Cambria Math"/>
                            </a:rPr>
                            <m:t>+1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/>
                            </a:rPr>
                            <m:t>+2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𝜁</m:t>
                          </m:r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en-US" sz="1800" i="1">
                              <a:latin typeface="Cambria Math"/>
                            </a:rPr>
                            <m:t>+1</m:t>
                          </m:r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/>
                            </a:rPr>
                            <m:t>+2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𝜁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en-US" sz="1800" i="1">
                              <a:latin typeface="Cambria Math"/>
                            </a:rPr>
                            <m:t>+1</m:t>
                          </m:r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𝛼𝜁</m:t>
                          </m:r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/>
                            </a:rPr>
                            <m:t>+2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𝜁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en-US" sz="1800" i="1">
                              <a:latin typeface="Cambria Math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sz="1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𝑆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b="0" i="1" smtClean="0">
                          <a:latin typeface="Cambria Math"/>
                        </a:rPr>
                        <m:t>(</m:t>
                      </m:r>
                      <m:r>
                        <a:rPr lang="en-US" sz="1800" b="0" i="1" smtClean="0">
                          <a:latin typeface="Cambria Math"/>
                        </a:rPr>
                        <m:t>𝑠</m:t>
                      </m:r>
                      <m:r>
                        <a:rPr lang="en-US" sz="1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90" y="764703"/>
                <a:ext cx="7848718" cy="941091"/>
              </a:xfrm>
              <a:prstGeom prst="rect">
                <a:avLst/>
              </a:prstGeom>
              <a:blipFill rotWithShape="1">
                <a:blip r:embed="rId2"/>
                <a:stretch>
                  <a:fillRect b="-382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6" descr="AACLHSX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844823"/>
            <a:ext cx="4212545" cy="3075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AACLHSY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841841"/>
            <a:ext cx="4680520" cy="307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5"/>
          <p:cNvSpPr txBox="1">
            <a:spLocks noChangeArrowheads="1"/>
          </p:cNvSpPr>
          <p:nvPr/>
        </p:nvSpPr>
        <p:spPr>
          <a:xfrm>
            <a:off x="5093816" y="4919929"/>
            <a:ext cx="4032448" cy="5252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200" dirty="0" smtClean="0">
                <a:latin typeface="Arial" charset="0"/>
                <a:ea typeface="ＭＳ Ｐゴシック" pitchFamily="-128" charset="-128"/>
              </a:rPr>
              <a:t>Step responses </a:t>
            </a:r>
            <a:r>
              <a:rPr lang="en-US" sz="1200" i="1" dirty="0" smtClean="0">
                <a:latin typeface="Arial" charset="0"/>
                <a:ea typeface="ＭＳ Ｐゴシック" pitchFamily="-128" charset="-128"/>
              </a:rPr>
              <a:t>y</a:t>
            </a:r>
            <a:r>
              <a:rPr lang="en-US" sz="1200" dirty="0" smtClean="0">
                <a:latin typeface="Arial" charset="0"/>
                <a:ea typeface="ＭＳ Ｐゴシック" pitchFamily="-128" charset="-128"/>
              </a:rPr>
              <a:t>(</a:t>
            </a:r>
            <a:r>
              <a:rPr lang="en-US" sz="1200" i="1" dirty="0" smtClean="0">
                <a:latin typeface="Arial" charset="0"/>
                <a:ea typeface="ＭＳ Ｐゴシック" pitchFamily="-128" charset="-128"/>
              </a:rPr>
              <a:t>t</a:t>
            </a:r>
            <a:r>
              <a:rPr lang="en-US" sz="1200" dirty="0" smtClean="0">
                <a:latin typeface="Arial" charset="0"/>
                <a:ea typeface="ＭＳ Ｐゴシック" pitchFamily="-128" charset="-128"/>
              </a:rPr>
              <a:t>) of a second-order system with a zero in the RHP: a </a:t>
            </a:r>
            <a:r>
              <a:rPr lang="en-US" sz="1200" dirty="0" err="1" smtClean="0">
                <a:latin typeface="Arial" charset="0"/>
                <a:ea typeface="ＭＳ Ｐゴシック" pitchFamily="-128" charset="-128"/>
              </a:rPr>
              <a:t>nonminimum</a:t>
            </a:r>
            <a:r>
              <a:rPr lang="en-US" sz="1200" dirty="0" smtClean="0">
                <a:latin typeface="Arial" charset="0"/>
                <a:ea typeface="ＭＳ Ｐゴシック" pitchFamily="-128" charset="-128"/>
              </a:rPr>
              <a:t>-phase system</a:t>
            </a:r>
          </a:p>
        </p:txBody>
      </p:sp>
      <p:sp>
        <p:nvSpPr>
          <p:cNvPr id="14" name="Rectangle 5"/>
          <p:cNvSpPr txBox="1">
            <a:spLocks noChangeArrowheads="1"/>
          </p:cNvSpPr>
          <p:nvPr/>
        </p:nvSpPr>
        <p:spPr>
          <a:xfrm>
            <a:off x="107503" y="4926996"/>
            <a:ext cx="4365164" cy="5182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200" dirty="0" smtClean="0">
                <a:latin typeface="Arial" charset="0"/>
                <a:ea typeface="ＭＳ Ｐゴシック" pitchFamily="-128" charset="-128"/>
              </a:rPr>
              <a:t>Second-order step responses </a:t>
            </a:r>
            <a:r>
              <a:rPr lang="en-US" sz="1200" i="1" dirty="0" smtClean="0">
                <a:latin typeface="Arial" charset="0"/>
                <a:ea typeface="ＭＳ Ｐゴシック" pitchFamily="-128" charset="-128"/>
              </a:rPr>
              <a:t>y</a:t>
            </a:r>
            <a:r>
              <a:rPr lang="en-US" sz="1200" dirty="0" smtClean="0">
                <a:latin typeface="Arial" charset="0"/>
                <a:ea typeface="ＭＳ Ｐゴシック" pitchFamily="-128" charset="-128"/>
              </a:rPr>
              <a:t>(</a:t>
            </a:r>
            <a:r>
              <a:rPr lang="en-US" sz="1200" i="1" dirty="0" smtClean="0">
                <a:latin typeface="Arial" charset="0"/>
                <a:ea typeface="ＭＳ Ｐゴシック" pitchFamily="-128" charset="-128"/>
              </a:rPr>
              <a:t>t</a:t>
            </a:r>
            <a:r>
              <a:rPr lang="en-US" sz="1200" dirty="0" smtClean="0">
                <a:latin typeface="Arial" charset="0"/>
                <a:ea typeface="ＭＳ Ｐゴシック" pitchFamily="-128" charset="-128"/>
              </a:rPr>
              <a:t>)</a:t>
            </a:r>
            <a:r>
              <a:rPr lang="en-US" sz="1200" i="1" dirty="0" smtClean="0">
                <a:latin typeface="Arial" charset="0"/>
                <a:ea typeface="ＭＳ Ｐゴシック" pitchFamily="-128" charset="-128"/>
              </a:rPr>
              <a:t> </a:t>
            </a:r>
            <a:r>
              <a:rPr lang="en-US" sz="1200" dirty="0" smtClean="0">
                <a:latin typeface="Arial" charset="0"/>
                <a:ea typeface="ＭＳ Ｐゴシック" pitchFamily="-128" charset="-128"/>
              </a:rPr>
              <a:t>of the transfer functions </a:t>
            </a:r>
            <a:r>
              <a:rPr lang="en-US" sz="1200" i="1" dirty="0" smtClean="0">
                <a:latin typeface="Arial" charset="0"/>
                <a:ea typeface="ＭＳ Ｐゴシック" pitchFamily="-128" charset="-128"/>
              </a:rPr>
              <a:t>H(s)</a:t>
            </a:r>
            <a:r>
              <a:rPr lang="en-US" sz="1200" dirty="0" smtClean="0">
                <a:latin typeface="Arial" charset="0"/>
                <a:ea typeface="ＭＳ Ｐゴシック" pitchFamily="-128" charset="-128"/>
              </a:rPr>
              <a:t>, </a:t>
            </a:r>
            <a:r>
              <a:rPr lang="en-US" sz="1200" i="1" dirty="0" smtClean="0">
                <a:latin typeface="Arial" charset="0"/>
                <a:ea typeface="ＭＳ Ｐゴシック" pitchFamily="-128" charset="-128"/>
              </a:rPr>
              <a:t>H</a:t>
            </a:r>
            <a:r>
              <a:rPr lang="en-US" sz="1200" baseline="-25000" dirty="0" smtClean="0">
                <a:latin typeface="Arial" charset="0"/>
                <a:ea typeface="ＭＳ Ｐゴシック" pitchFamily="-128" charset="-128"/>
              </a:rPr>
              <a:t>0</a:t>
            </a:r>
            <a:r>
              <a:rPr lang="en-US" sz="1200" dirty="0" smtClean="0">
                <a:latin typeface="Arial" charset="0"/>
                <a:ea typeface="ＭＳ Ｐゴシック" pitchFamily="-128" charset="-128"/>
              </a:rPr>
              <a:t>(</a:t>
            </a:r>
            <a:r>
              <a:rPr lang="en-US" sz="1200" i="1" dirty="0" smtClean="0">
                <a:latin typeface="Arial" charset="0"/>
                <a:ea typeface="ＭＳ Ｐゴシック" pitchFamily="-128" charset="-128"/>
              </a:rPr>
              <a:t>s</a:t>
            </a:r>
            <a:r>
              <a:rPr lang="en-US" sz="1200" dirty="0" smtClean="0">
                <a:latin typeface="Arial" charset="0"/>
                <a:ea typeface="ＭＳ Ｐゴシック" pitchFamily="-128" charset="-128"/>
              </a:rPr>
              <a:t>), and </a:t>
            </a:r>
            <a:r>
              <a:rPr lang="en-US" sz="1200" i="1" dirty="0" err="1" smtClean="0">
                <a:latin typeface="Arial" charset="0"/>
                <a:ea typeface="ＭＳ Ｐゴシック" pitchFamily="-128" charset="-128"/>
              </a:rPr>
              <a:t>H</a:t>
            </a:r>
            <a:r>
              <a:rPr lang="en-US" sz="1200" i="1" baseline="-25000" dirty="0" err="1" smtClean="0">
                <a:latin typeface="Arial" charset="0"/>
                <a:ea typeface="ＭＳ Ｐゴシック" pitchFamily="-128" charset="-128"/>
              </a:rPr>
              <a:t>d</a:t>
            </a:r>
            <a:r>
              <a:rPr lang="en-US" sz="1200" dirty="0" smtClean="0">
                <a:latin typeface="Arial" charset="0"/>
                <a:ea typeface="ＭＳ Ｐゴシック" pitchFamily="-128" charset="-128"/>
              </a:rPr>
              <a:t>(</a:t>
            </a:r>
            <a:r>
              <a:rPr lang="en-US" sz="1200" i="1" dirty="0" smtClean="0">
                <a:latin typeface="Arial" charset="0"/>
                <a:ea typeface="ＭＳ Ｐゴシック" pitchFamily="-128" charset="-128"/>
              </a:rPr>
              <a:t>s</a:t>
            </a:r>
            <a:r>
              <a:rPr lang="en-US" sz="1200" dirty="0" smtClean="0">
                <a:latin typeface="Arial" charset="0"/>
                <a:ea typeface="ＭＳ Ｐゴシック" pitchFamily="-128" charset="-128"/>
              </a:rPr>
              <a:t>)</a:t>
            </a:r>
            <a:endParaRPr lang="en-US" sz="1200" i="1" dirty="0" smtClean="0">
              <a:latin typeface="Arial" charset="0"/>
              <a:ea typeface="ＭＳ Ｐゴシック" pitchFamily="-1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364088" y="5589240"/>
                <a:ext cx="3528392" cy="646331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sz="1800" i="1" smtClean="0">
                        <a:latin typeface="Cambria Math"/>
                        <a:ea typeface="Cambria Math"/>
                      </a:rPr>
                      <m:t>&lt;0</m:t>
                    </m:r>
                  </m:oMath>
                </a14:m>
                <a:r>
                  <a:rPr lang="en-US" sz="1800" dirty="0" smtClean="0"/>
                  <a:t>, zero in the </a:t>
                </a:r>
                <a:r>
                  <a:rPr lang="en-US" sz="1800" b="1" dirty="0" smtClean="0"/>
                  <a:t>RHP</a:t>
                </a:r>
                <a:r>
                  <a:rPr lang="en-US" sz="1800" dirty="0" smtClean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𝑠</m:t>
                    </m:r>
                    <m:r>
                      <a:rPr lang="en-US" sz="1800" b="0" i="1" smtClean="0">
                        <a:latin typeface="Cambria Math"/>
                      </a:rPr>
                      <m:t>&gt;0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5589240"/>
                <a:ext cx="3528392" cy="646331"/>
              </a:xfrm>
              <a:prstGeom prst="rect">
                <a:avLst/>
              </a:prstGeom>
              <a:blipFill rotWithShape="1">
                <a:blip r:embed="rId5"/>
                <a:stretch>
                  <a:fillRect t="-3704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53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49" y="116632"/>
            <a:ext cx="2988359" cy="47667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2800" b="1" u="sng" dirty="0" smtClean="0">
                <a:solidFill>
                  <a:schemeClr val="accent1"/>
                </a:solidFill>
              </a:rPr>
              <a:t>Effect of Extra Pole</a:t>
            </a:r>
            <a:endParaRPr lang="en-US" sz="2800" b="1" u="sng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690" y="764703"/>
            <a:ext cx="7848718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Almost same as 2</a:t>
            </a:r>
            <a:r>
              <a:rPr lang="en-US" sz="1800" baseline="30000" dirty="0" smtClean="0"/>
              <a:t>nd</a:t>
            </a:r>
            <a:r>
              <a:rPr lang="en-US" sz="1800" dirty="0" smtClean="0"/>
              <a:t> order system response, however rise time increase</a:t>
            </a:r>
            <a:endParaRPr lang="en-US" sz="1800" dirty="0"/>
          </a:p>
        </p:txBody>
      </p:sp>
      <p:pic>
        <p:nvPicPr>
          <p:cNvPr id="8" name="Picture 4" descr="AACLHTA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9" y="1340768"/>
            <a:ext cx="51530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395690" y="5939656"/>
            <a:ext cx="8226425" cy="3429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600" dirty="0" smtClean="0">
                <a:solidFill>
                  <a:schemeClr val="accent1"/>
                </a:solidFill>
                <a:latin typeface="Arial" charset="0"/>
                <a:ea typeface="ＭＳ Ｐゴシック" pitchFamily="-128" charset="-128"/>
              </a:rPr>
              <a:t>Step responses for several third-order systems with </a:t>
            </a:r>
            <a:r>
              <a:rPr lang="en-US" sz="1600" i="1" dirty="0" smtClean="0">
                <a:solidFill>
                  <a:schemeClr val="accent1"/>
                </a:solidFill>
                <a:latin typeface="Arial" charset="0"/>
                <a:ea typeface="ＭＳ Ｐゴシック" pitchFamily="-128" charset="-128"/>
              </a:rPr>
              <a:t>ζ </a:t>
            </a:r>
            <a:r>
              <a:rPr lang="en-US" sz="1600" dirty="0" smtClean="0">
                <a:solidFill>
                  <a:schemeClr val="accent1"/>
                </a:solidFill>
                <a:latin typeface="Arial" charset="0"/>
                <a:ea typeface="ＭＳ Ｐゴシック" pitchFamily="-128" charset="-128"/>
              </a:rPr>
              <a:t>= 0.5</a:t>
            </a:r>
          </a:p>
        </p:txBody>
      </p:sp>
    </p:spTree>
    <p:extLst>
      <p:ext uri="{BB962C8B-B14F-4D97-AF65-F5344CB8AC3E}">
        <p14:creationId xmlns:p14="http://schemas.microsoft.com/office/powerpoint/2010/main" val="226032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1752600" y="1447800"/>
            <a:ext cx="5562600" cy="762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2800" b="1" dirty="0" smtClean="0">
                <a:solidFill>
                  <a:schemeClr val="accent3"/>
                </a:solidFill>
                <a:latin typeface="+mn-lt"/>
                <a:ea typeface="ＭＳ Ｐゴシック" pitchFamily="-108" charset="-128"/>
              </a:rPr>
              <a:t>Dynamic Models- Lecture 2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696686" y="2819400"/>
            <a:ext cx="7772400" cy="25146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itchFamily="2" charset="2"/>
              <a:buNone/>
            </a:pPr>
            <a:endParaRPr lang="en-US" dirty="0" smtClean="0"/>
          </a:p>
          <a:p>
            <a:pPr algn="ctr">
              <a:buFont typeface="Wingdings" pitchFamily="2" charset="2"/>
              <a:buNone/>
            </a:pPr>
            <a:r>
              <a:rPr lang="en-US" i="1" dirty="0" smtClean="0"/>
              <a:t>End of Lecture 2</a:t>
            </a:r>
          </a:p>
        </p:txBody>
      </p:sp>
    </p:spTree>
    <p:extLst>
      <p:ext uri="{BB962C8B-B14F-4D97-AF65-F5344CB8AC3E}">
        <p14:creationId xmlns:p14="http://schemas.microsoft.com/office/powerpoint/2010/main" val="353013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03263"/>
            <a:ext cx="2892425" cy="288925"/>
          </a:xfr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1200" dirty="0" smtClean="0">
                <a:ea typeface="ＭＳ Ｐゴシック" pitchFamily="-108" charset="-128"/>
              </a:rPr>
              <a:t>Elements of electric circuits</a:t>
            </a:r>
          </a:p>
        </p:txBody>
      </p:sp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43252" y="1123924"/>
            <a:ext cx="887614" cy="338554"/>
          </a:xfrm>
          <a:prstGeom prst="rect">
            <a:avLst/>
          </a:prstGeom>
          <a:blipFill rotWithShape="1">
            <a:blip r:embed="rId3"/>
            <a:stretch>
              <a:fillRect t="-5357" r="-2055" b="-21429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30866" y="1062946"/>
            <a:ext cx="2941134" cy="524118"/>
          </a:xfrm>
          <a:prstGeom prst="rect">
            <a:avLst/>
          </a:prstGeom>
          <a:blipFill rotWithShape="1">
            <a:blip r:embed="rId4"/>
            <a:stretch>
              <a:fillRect r="-622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7" name="TextBox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48200" y="992381"/>
            <a:ext cx="2697149" cy="60164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4" name="TextBox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90600" y="1828799"/>
            <a:ext cx="7162800" cy="970907"/>
          </a:xfrm>
          <a:prstGeom prst="rect">
            <a:avLst/>
          </a:prstGeom>
          <a:blipFill rotWithShape="1">
            <a:blip r:embed="rId6"/>
            <a:stretch>
              <a:fillRect t="-3774" b="-6289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30866" y="3124200"/>
            <a:ext cx="6172200" cy="1468672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6" name="TextBox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90600" y="4724400"/>
            <a:ext cx="7391400" cy="1694951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52400" y="152400"/>
            <a:ext cx="85344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08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81000"/>
            <a:ext cx="1520825" cy="457200"/>
          </a:xfr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1800" dirty="0" smtClean="0">
                <a:ea typeface="ＭＳ Ｐゴシック" pitchFamily="-108" charset="-128"/>
              </a:rPr>
              <a:t>Pendulum</a:t>
            </a:r>
          </a:p>
        </p:txBody>
      </p:sp>
      <p:pic>
        <p:nvPicPr>
          <p:cNvPr id="9219" name="Picture 3" descr="AACLHPN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3124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 descr="ch02fig1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038600"/>
            <a:ext cx="4267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4114800" y="6267450"/>
            <a:ext cx="4191000" cy="3429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anchor="ctr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1200" dirty="0" smtClean="0">
                <a:ea typeface="ＭＳ Ｐゴシック" pitchFamily="-108" charset="-128"/>
              </a:rPr>
              <a:t>Response of the pendulum to a step input of 1 N-m in the applied torque</a:t>
            </a:r>
          </a:p>
        </p:txBody>
      </p:sp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038600" y="1143000"/>
            <a:ext cx="4724400" cy="2451120"/>
          </a:xfrm>
          <a:prstGeom prst="rect">
            <a:avLst/>
          </a:prstGeom>
          <a:blipFill rotWithShape="1">
            <a:blip r:embed="rId5"/>
            <a:stretch>
              <a:fillRect l="-1161" t="-498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9223" name="TextBox 2"/>
          <p:cNvSpPr txBox="1">
            <a:spLocks noChangeArrowheads="1"/>
          </p:cNvSpPr>
          <p:nvPr/>
        </p:nvSpPr>
        <p:spPr bwMode="auto">
          <a:xfrm>
            <a:off x="2133600" y="5262563"/>
            <a:ext cx="1725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9pPr>
          </a:lstStyle>
          <a:p>
            <a:pPr eaLnBrk="1" hangingPunct="1"/>
            <a:r>
              <a:rPr lang="en-US" sz="2000">
                <a:solidFill>
                  <a:srgbClr val="00B050"/>
                </a:solidFill>
              </a:rPr>
              <a:t>Time history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52400" y="152400"/>
            <a:ext cx="85344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0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47700"/>
            <a:ext cx="3475038" cy="342900"/>
          </a:xfr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1800" dirty="0" smtClean="0">
                <a:ea typeface="ＭＳ Ｐゴシック" pitchFamily="-108" charset="-128"/>
              </a:rPr>
              <a:t>Cruise control model</a:t>
            </a:r>
          </a:p>
        </p:txBody>
      </p:sp>
      <p:pic>
        <p:nvPicPr>
          <p:cNvPr id="6147" name="Picture 4" descr="AACLHPD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990600"/>
            <a:ext cx="40386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4" descr="AACLHPE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962400"/>
            <a:ext cx="36576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528638" y="6096000"/>
            <a:ext cx="2971800" cy="228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anchor="ctr">
            <a:normAutofit fontScale="90000" lnSpcReduction="2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200" dirty="0" smtClean="0">
                <a:ea typeface="ＭＳ Ｐゴシック" pitchFamily="-108" charset="-128"/>
              </a:rPr>
              <a:t>Free-body diagram for cruise control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43400" y="1295400"/>
            <a:ext cx="1295400" cy="36988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 err="1">
                <a:latin typeface="+mn-lt"/>
              </a:rPr>
              <a:t>Modelling</a:t>
            </a:r>
            <a:endParaRPr lang="en-US" sz="1800" dirty="0">
              <a:latin typeface="+mn-lt"/>
            </a:endParaRPr>
          </a:p>
        </p:txBody>
      </p:sp>
      <p:pic>
        <p:nvPicPr>
          <p:cNvPr id="6155" name="Picture 4" descr="AACLHPW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3810000"/>
            <a:ext cx="34290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5665788" y="5943600"/>
            <a:ext cx="2665412" cy="381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anchor="ctr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1200" dirty="0" smtClean="0">
                <a:ea typeface="ＭＳ Ｐゴシック" pitchFamily="-108" charset="-128"/>
              </a:rPr>
              <a:t>Response of the car velocity to a step in </a:t>
            </a:r>
            <a:r>
              <a:rPr lang="en-US" sz="1200" i="1" dirty="0" smtClean="0">
                <a:ea typeface="ＭＳ Ｐゴシック" pitchFamily="-108" charset="-128"/>
              </a:rPr>
              <a:t>u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87850" y="3125788"/>
            <a:ext cx="1295400" cy="3683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latin typeface="+mn-lt"/>
              </a:rPr>
              <a:t>Solution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52400" y="152400"/>
            <a:ext cx="85344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defRPr/>
            </a:pPr>
            <a:r>
              <a:rPr lang="en-US" sz="2400" b="1" dirty="0" smtClean="0">
                <a:solidFill>
                  <a:srgbClr val="FF0000"/>
                </a:solidFill>
              </a:rPr>
              <a:t>Digital Control and Automatic Control </a:t>
            </a:r>
            <a:r>
              <a:rPr lang="en-US" sz="2400" b="1" dirty="0" smtClean="0">
                <a:solidFill>
                  <a:srgbClr val="FF0000"/>
                </a:solidFill>
              </a:rPr>
              <a:t>–Examples                  </a:t>
            </a:r>
            <a:r>
              <a:rPr lang="en-US" sz="2400" b="1" dirty="0" smtClean="0">
                <a:solidFill>
                  <a:srgbClr val="FF0000"/>
                </a:solidFill>
              </a:rPr>
              <a:t>EEE327</a:t>
            </a:r>
            <a:endParaRPr 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836573" y="1295400"/>
                <a:ext cx="2850227" cy="13222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𝑢</m:t>
                    </m:r>
                    <m:r>
                      <a:rPr lang="en-US" sz="1800" b="0" i="1" smtClean="0">
                        <a:latin typeface="Cambria Math"/>
                      </a:rPr>
                      <m:t>−</m:t>
                    </m:r>
                    <m:r>
                      <a:rPr lang="en-US" sz="1800" b="0" i="1" smtClean="0">
                        <a:latin typeface="Cambria Math"/>
                      </a:rPr>
                      <m:t>𝑏</m:t>
                    </m:r>
                    <m:acc>
                      <m:accPr>
                        <m:chr m:val="̇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r>
                      <a:rPr lang="en-US" sz="1800" b="0" i="1" smtClean="0">
                        <a:latin typeface="Cambria Math"/>
                      </a:rPr>
                      <m:t>𝑚</m:t>
                    </m:r>
                    <m:acc>
                      <m:accPr>
                        <m:chr m:val="̈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endParaRPr lang="en-US" sz="1800" dirty="0" smtClean="0">
                  <a:latin typeface="+mn-lt"/>
                </a:endParaRPr>
              </a:p>
              <a:p>
                <a:pPr marL="285750" indent="-285750">
                  <a:buFont typeface="Arial" pitchFamily="34" charset="0"/>
                  <a:buChar char="•"/>
                  <a:defRPr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8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/>
                          </a:rPr>
                          <m:t>𝑣</m:t>
                        </m:r>
                      </m:e>
                    </m:acc>
                    <m:r>
                      <a:rPr lang="en-US" sz="18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</a:rPr>
                          <m:t>𝑏</m:t>
                        </m:r>
                      </m:num>
                      <m:den>
                        <m:r>
                          <a:rPr lang="en-US" sz="1800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a:rPr lang="en-US" sz="1800" b="0" i="1" smtClean="0">
                        <a:latin typeface="Cambria Math"/>
                      </a:rPr>
                      <m:t>𝑣</m:t>
                    </m:r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1800" b="0" i="1" smtClean="0">
                            <a:latin typeface="Cambria Math"/>
                          </a:rPr>
                          <m:t>𝑚</m:t>
                        </m:r>
                      </m:den>
                    </m:f>
                  </m:oMath>
                </a14:m>
                <a:endParaRPr lang="en-US" sz="1800" dirty="0" smtClean="0">
                  <a:latin typeface="+mn-lt"/>
                </a:endParaRPr>
              </a:p>
              <a:p>
                <a:pPr>
                  <a:defRPr/>
                </a:pPr>
                <a:r>
                  <a:rPr lang="en-US" sz="1800" dirty="0" smtClean="0">
                    <a:latin typeface="+mn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sz="1800" dirty="0" smtClean="0">
                    <a:latin typeface="+mn-lt"/>
                  </a:rPr>
                  <a:t> is mass,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sz="1800" dirty="0" smtClean="0">
                    <a:latin typeface="+mn-lt"/>
                  </a:rPr>
                  <a:t> is friction force coefficient</a:t>
                </a:r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573" y="1295400"/>
                <a:ext cx="2850227" cy="1322285"/>
              </a:xfrm>
              <a:prstGeom prst="rect">
                <a:avLst/>
              </a:prstGeom>
              <a:blipFill rotWithShape="1">
                <a:blip r:embed="rId6"/>
                <a:stretch>
                  <a:fillRect l="-1709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836572" y="2998255"/>
                <a:ext cx="2850227" cy="82952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𝑣</m:t>
                    </m:r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/>
                              </a:rPr>
                              <m:t>𝑏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/>
                              </a:rPr>
                              <m:t>𝑚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1800" b="0" i="1" smtClean="0">
                            <a:latin typeface="Cambria Math"/>
                          </a:rPr>
                          <m:t>𝑏</m:t>
                        </m:r>
                      </m:den>
                    </m:f>
                  </m:oMath>
                </a14:m>
                <a:endParaRPr lang="en-US" sz="1800" dirty="0" smtClean="0">
                  <a:latin typeface="+mn-lt"/>
                </a:endParaRPr>
              </a:p>
              <a:p>
                <a:pPr>
                  <a:defRPr/>
                </a:pPr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572" y="2998255"/>
                <a:ext cx="2850227" cy="82952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71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533400"/>
            <a:ext cx="3581400" cy="457200"/>
          </a:xfr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1800" dirty="0" smtClean="0">
                <a:ea typeface="ＭＳ Ｐゴシック" pitchFamily="-108" charset="-128"/>
              </a:rPr>
              <a:t>Automobile suspension</a:t>
            </a:r>
          </a:p>
        </p:txBody>
      </p:sp>
      <p:pic>
        <p:nvPicPr>
          <p:cNvPr id="7171" name="Picture 3" descr="AACLHPF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32448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5" descr="AACLHPG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0" y="1173163"/>
            <a:ext cx="2438400" cy="273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3898900" y="4016375"/>
            <a:ext cx="1435100" cy="3429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anchor="ctr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1200" dirty="0" smtClean="0">
                <a:ea typeface="ＭＳ Ｐゴシック" pitchFamily="-108" charset="-128"/>
              </a:rPr>
              <a:t>The quarter-car model</a:t>
            </a:r>
          </a:p>
        </p:txBody>
      </p:sp>
      <p:pic>
        <p:nvPicPr>
          <p:cNvPr id="7174" name="Picture 4" descr="AACLHPH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650" y="1173163"/>
            <a:ext cx="2971800" cy="149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6248400" y="3200400"/>
            <a:ext cx="2740025" cy="3429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anchor="ctr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1200" dirty="0" smtClean="0">
                <a:ea typeface="ＭＳ Ｐゴシック" pitchFamily="-108" charset="-128"/>
              </a:rPr>
              <a:t>Free-body diagrams for suspension system</a:t>
            </a:r>
          </a:p>
        </p:txBody>
      </p:sp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4419600"/>
            <a:ext cx="7772400" cy="1907445"/>
          </a:xfrm>
          <a:prstGeom prst="rect">
            <a:avLst/>
          </a:prstGeom>
          <a:blipFill rotWithShape="1">
            <a:blip r:embed="rId6"/>
            <a:stretch>
              <a:fillRect l="-235" b="-639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52400" y="152400"/>
            <a:ext cx="85344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624840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1200" dirty="0" smtClean="0">
                <a:ea typeface="ＭＳ Ｐゴシック" pitchFamily="-108" charset="-128"/>
              </a:rPr>
              <a:t>Communications satellite    </a:t>
            </a:r>
            <a:r>
              <a:rPr lang="en-US" sz="1200" i="1" dirty="0" smtClean="0">
                <a:ea typeface="ＭＳ Ｐゴシック" pitchFamily="-108" charset="-128"/>
              </a:rPr>
              <a:t>Source: Courtesy Space Systems/Loral</a:t>
            </a:r>
          </a:p>
        </p:txBody>
      </p:sp>
      <p:pic>
        <p:nvPicPr>
          <p:cNvPr id="8195" name="Picture 3" descr="AAFJEWO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200"/>
            <a:ext cx="1981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3" descr="AACLHPJ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8" y="3581400"/>
            <a:ext cx="1524000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20638" y="6508750"/>
            <a:ext cx="2398712" cy="3429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anchor="ctr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 smtClean="0">
                <a:ea typeface="ＭＳ Ｐゴシック" pitchFamily="-108" charset="-128"/>
              </a:rPr>
              <a:t>Satellite control schematic</a:t>
            </a:r>
          </a:p>
        </p:txBody>
      </p:sp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555008" y="1205345"/>
            <a:ext cx="6512791" cy="1831271"/>
          </a:xfrm>
          <a:prstGeom prst="rect">
            <a:avLst/>
          </a:prstGeom>
          <a:blipFill rotWithShape="1">
            <a:blip r:embed="rId5"/>
            <a:stretch>
              <a:fillRect l="-562" t="-1000" r="-94" b="-2667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352800" y="3657600"/>
            <a:ext cx="5257800" cy="2685159"/>
          </a:xfrm>
          <a:prstGeom prst="rect">
            <a:avLst/>
          </a:prstGeom>
          <a:blipFill rotWithShape="1">
            <a:blip r:embed="rId6"/>
            <a:stretch>
              <a:fillRect l="-232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52400" y="152400"/>
            <a:ext cx="85344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404813" y="609600"/>
            <a:ext cx="8739187" cy="423863"/>
          </a:xfr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000" dirty="0" smtClean="0">
                <a:solidFill>
                  <a:srgbClr val="0070C0"/>
                </a:solidFill>
                <a:ea typeface="ＭＳ Ｐゴシック" pitchFamily="-108" charset="-128"/>
              </a:rPr>
              <a:t>Differential Equations in State –Variable Form</a:t>
            </a:r>
          </a:p>
        </p:txBody>
      </p:sp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24200" y="1016523"/>
            <a:ext cx="2514600" cy="622286"/>
          </a:xfrm>
          <a:prstGeom prst="rect">
            <a:avLst/>
          </a:prstGeom>
          <a:blipFill rotWithShape="1">
            <a:blip r:embed="rId3"/>
            <a:stretch>
              <a:fillRect b="-8824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1143000"/>
            <a:ext cx="2590800" cy="3698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/>
              <a:t>Satellite attitude Model</a:t>
            </a:r>
          </a:p>
        </p:txBody>
      </p:sp>
      <p:sp>
        <p:nvSpPr>
          <p:cNvPr id="4" name="TextBox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05592" y="2133600"/>
            <a:ext cx="5233208" cy="3283528"/>
          </a:xfrm>
          <a:prstGeom prst="rect">
            <a:avLst/>
          </a:prstGeom>
          <a:blipFill rotWithShape="1">
            <a:blip r:embed="rId4"/>
            <a:stretch>
              <a:fillRect l="-1049" t="-928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91200" y="2133600"/>
            <a:ext cx="2971800" cy="1477328"/>
          </a:xfrm>
          <a:prstGeom prst="rect">
            <a:avLst/>
          </a:prstGeom>
          <a:blipFill rotWithShape="1">
            <a:blip r:embed="rId5"/>
            <a:stretch>
              <a:fillRect l="-1639" t="-2066" b="-5785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4343" name="TextBox 5"/>
          <p:cNvSpPr txBox="1">
            <a:spLocks noChangeArrowheads="1"/>
          </p:cNvSpPr>
          <p:nvPr/>
        </p:nvSpPr>
        <p:spPr bwMode="auto">
          <a:xfrm>
            <a:off x="5791200" y="3795713"/>
            <a:ext cx="2895600" cy="92392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9pPr>
          </a:lstStyle>
          <a:p>
            <a:pPr eaLnBrk="1" hangingPunct="1"/>
            <a:r>
              <a:rPr lang="en-US" sz="1800">
                <a:solidFill>
                  <a:srgbClr val="0070C0"/>
                </a:solidFill>
              </a:rPr>
              <a:t>SISO system</a:t>
            </a:r>
          </a:p>
          <a:p>
            <a:pPr eaLnBrk="1" hangingPunct="1"/>
            <a:r>
              <a:rPr lang="en-US" sz="1800">
                <a:solidFill>
                  <a:srgbClr val="0070C0"/>
                </a:solidFill>
              </a:rPr>
              <a:t>MIMO system</a:t>
            </a:r>
          </a:p>
          <a:p>
            <a:pPr eaLnBrk="1" hangingPunct="1"/>
            <a:r>
              <a:rPr lang="en-US" sz="1800">
                <a:solidFill>
                  <a:srgbClr val="0070C0"/>
                </a:solidFill>
              </a:rPr>
              <a:t>MISO system</a:t>
            </a:r>
          </a:p>
        </p:txBody>
      </p:sp>
      <p:sp>
        <p:nvSpPr>
          <p:cNvPr id="14344" name="TextBox 6"/>
          <p:cNvSpPr txBox="1">
            <a:spLocks noChangeArrowheads="1"/>
          </p:cNvSpPr>
          <p:nvPr/>
        </p:nvSpPr>
        <p:spPr bwMode="auto">
          <a:xfrm>
            <a:off x="5791200" y="5014913"/>
            <a:ext cx="2819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9pPr>
          </a:lstStyle>
          <a:p>
            <a:pPr eaLnBrk="1" hangingPunct="1"/>
            <a:r>
              <a:rPr lang="en-US" sz="2000">
                <a:solidFill>
                  <a:srgbClr val="FF0000"/>
                </a:solidFill>
              </a:rPr>
              <a:t>Which domain ?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52400" y="152400"/>
            <a:ext cx="85344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18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2396</TotalTime>
  <Words>3384</Words>
  <Application>Microsoft Office PowerPoint</Application>
  <PresentationFormat>On-screen Show (4:3)</PresentationFormat>
  <Paragraphs>350</Paragraphs>
  <Slides>36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Elements of electric circuits</vt:lpstr>
      <vt:lpstr>Elements of electric circuits</vt:lpstr>
      <vt:lpstr>Pendulum</vt:lpstr>
      <vt:lpstr>Cruise control model</vt:lpstr>
      <vt:lpstr>Automobile suspension</vt:lpstr>
      <vt:lpstr>Communications satellite    Source: Courtesy Space Systems/Loral</vt:lpstr>
      <vt:lpstr>Differential Equations in State –Variable Form</vt:lpstr>
      <vt:lpstr>Loudspeaker and Circuit</vt:lpstr>
      <vt:lpstr>Sketch of a DC motor</vt:lpstr>
      <vt:lpstr>(a)electric circuit of the armature                (b) free-body diagram of the rotor</vt:lpstr>
      <vt:lpstr>(a) Flexible robot arm used for research at Stanford University;  (b) model for a continuous flexible beam;  (c) simplified model for the first bending mode;  (d) model for the first and second bending modes       Source: Photo courtesy of E. Schmitz</vt:lpstr>
      <vt:lpstr>Heat exchanger</vt:lpstr>
      <vt:lpstr>PowerPoint Presentation</vt:lpstr>
      <vt:lpstr>Linearization of Nonlinear Pendulum</vt:lpstr>
      <vt:lpstr>Laplace Transform</vt:lpstr>
      <vt:lpstr>Properties of Laplace transform</vt:lpstr>
      <vt:lpstr>Inverse Laplace transform</vt:lpstr>
      <vt:lpstr>Initial value/Final value theorem</vt:lpstr>
      <vt:lpstr>Dynamic Response</vt:lpstr>
      <vt:lpstr>Relation between transfer function and convolution integral</vt:lpstr>
      <vt:lpstr>DC Motor analysis via transfer function</vt:lpstr>
      <vt:lpstr>Satellite System analysis via transfer function</vt:lpstr>
      <vt:lpstr>Block Diagram</vt:lpstr>
      <vt:lpstr>Block Diagram</vt:lpstr>
      <vt:lpstr>Effect of Pole Location</vt:lpstr>
      <vt:lpstr>Behavior w.r.t Pole location</vt:lpstr>
      <vt:lpstr>2nd order system characteristics</vt:lpstr>
      <vt:lpstr>PowerPoint Presentation</vt:lpstr>
      <vt:lpstr>PowerPoint Presentation</vt:lpstr>
      <vt:lpstr>Analysis and Design</vt:lpstr>
      <vt:lpstr>Effects of Zeros and Additional Poles</vt:lpstr>
      <vt:lpstr>Minimum Phase and Nonminimum Phase</vt:lpstr>
      <vt:lpstr>Effect of Extra Pole</vt:lpstr>
      <vt:lpstr>PowerPoint Presentation</vt:lpstr>
    </vt:vector>
  </TitlesOfParts>
  <Company>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1.1   Shearing stresses in fluids</dc:title>
  <dc:creator>scott</dc:creator>
  <cp:lastModifiedBy>Sanghyuk Lee</cp:lastModifiedBy>
  <cp:revision>96</cp:revision>
  <cp:lastPrinted>2009-09-05T02:22:26Z</cp:lastPrinted>
  <dcterms:created xsi:type="dcterms:W3CDTF">2009-09-02T11:05:12Z</dcterms:created>
  <dcterms:modified xsi:type="dcterms:W3CDTF">2016-09-22T01:40:19Z</dcterms:modified>
</cp:coreProperties>
</file>